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  <p:sldMasterId id="2147483704" r:id="rId3"/>
  </p:sldMasterIdLst>
  <p:notesMasterIdLst>
    <p:notesMasterId r:id="rId61"/>
  </p:notesMasterIdLst>
  <p:handoutMasterIdLst>
    <p:handoutMasterId r:id="rId62"/>
  </p:handoutMasterIdLst>
  <p:sldIdLst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266" r:id="rId39"/>
    <p:sldId id="257" r:id="rId40"/>
    <p:sldId id="267" r:id="rId41"/>
    <p:sldId id="258" r:id="rId42"/>
    <p:sldId id="268" r:id="rId43"/>
    <p:sldId id="259" r:id="rId44"/>
    <p:sldId id="269" r:id="rId45"/>
    <p:sldId id="260" r:id="rId46"/>
    <p:sldId id="270" r:id="rId47"/>
    <p:sldId id="261" r:id="rId48"/>
    <p:sldId id="271" r:id="rId49"/>
    <p:sldId id="262" r:id="rId50"/>
    <p:sldId id="272" r:id="rId51"/>
    <p:sldId id="263" r:id="rId52"/>
    <p:sldId id="273" r:id="rId53"/>
    <p:sldId id="264" r:id="rId54"/>
    <p:sldId id="274" r:id="rId55"/>
    <p:sldId id="265" r:id="rId56"/>
    <p:sldId id="311" r:id="rId57"/>
    <p:sldId id="310" r:id="rId58"/>
    <p:sldId id="312" r:id="rId59"/>
    <p:sldId id="313" r:id="rId60"/>
  </p:sldIdLst>
  <p:sldSz cx="9144000" cy="6858000" type="screen4x3"/>
  <p:notesSz cx="7010400" cy="92964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1D"/>
    <a:srgbClr val="5E903C"/>
    <a:srgbClr val="FA9500"/>
    <a:srgbClr val="C0D730"/>
    <a:srgbClr val="9FB51D"/>
    <a:srgbClr val="002D46"/>
    <a:srgbClr val="9CB022"/>
    <a:srgbClr val="6CA644"/>
    <a:srgbClr val="2E75B6"/>
    <a:srgbClr val="F1F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90" autoAdjust="0"/>
  </p:normalViewPr>
  <p:slideViewPr>
    <p:cSldViewPr>
      <p:cViewPr>
        <p:scale>
          <a:sx n="90" d="100"/>
          <a:sy n="90" d="100"/>
        </p:scale>
        <p:origin x="2112" y="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1\Active%20Projects\Riley%20County%20Community%20Health%20Assessment\City%20Data\City%20Pop%20with%20graphs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1\Active%20Projects\Riley%20County%20Community%20Health%20Assessment\City%20Data\City%20Pop%20with%20graphs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1\Active%20Projects\Riley%20County%20Community%20Health%20Assessment\City%20Data\City%20Pop%20with%20graphs.xls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1\Active%20Projects\Riley%20County%20Community%20Health%20Assessment\City%20Data\City%20Pop%20with%20graphs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8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8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8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1\Active%20Projects\Riley%20County%20Community%20Health%20Assessment\Poverty\Copy%20of%20ACS%203yr%202011-13%20Poverty%20by%20Sex%20and%20Age%20-%20KS,%20Multiple%20Counties%20-EDIT%20CB.xls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1\Active%20Projects\Riley%20County%20Community%20Health%20Assessment\CHIP%20Planning\Community%20Meeting\RC%20CHIP%20Data%20and%20Graph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  <a:latin typeface="Trebuchet MS" panose="020B0603020202020204" pitchFamily="34" charset="0"/>
              </a:rPr>
              <a:t>Population of Riley County </a:t>
            </a:r>
          </a:p>
          <a:p>
            <a:pPr>
              <a:defRPr sz="1800" b="1">
                <a:solidFill>
                  <a:schemeClr val="tx1"/>
                </a:solidFill>
                <a:latin typeface="Trebuchet MS" panose="020B0603020202020204" pitchFamily="34" charset="0"/>
              </a:defRPr>
            </a:pPr>
            <a:r>
              <a:rPr lang="en-US" sz="1800" b="1" dirty="0">
                <a:solidFill>
                  <a:schemeClr val="tx1"/>
                </a:solidFill>
                <a:latin typeface="Trebuchet MS" panose="020B0603020202020204" pitchFamily="34" charset="0"/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Cities</a:t>
            </a:r>
          </a:p>
          <a:p>
            <a:pPr>
              <a:defRPr sz="1800" b="1">
                <a:solidFill>
                  <a:schemeClr val="tx1"/>
                </a:solidFill>
                <a:latin typeface="Trebuchet MS" panose="020B0603020202020204" pitchFamily="34" charset="0"/>
              </a:defRPr>
            </a:pPr>
            <a:endParaRPr lang="en-US" sz="800" b="0" i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defRPr sz="1800" b="1">
                <a:solidFill>
                  <a:schemeClr val="tx1"/>
                </a:solidFill>
                <a:latin typeface="Trebuchet MS" panose="020B0603020202020204" pitchFamily="34" charset="0"/>
              </a:defRPr>
            </a:pPr>
            <a:r>
              <a:rPr lang="en-US" sz="1200" b="0" i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2009-2013 Census ACS 5-year estimates</a:t>
            </a:r>
            <a:endParaRPr lang="en-US" sz="1200" b="0" i="1" dirty="0">
              <a:solidFill>
                <a:schemeClr val="tx1"/>
              </a:solidFill>
              <a:latin typeface="Trebuchet MS" panose="020B0603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A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CB022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193742207474033"/>
                  <c:y val="-2.30880251866721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0794219097934769"/>
                  <c:y val="1.817954739531317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'S0101'!$AD$11:$AD$16</c:f>
              <c:strCache>
                <c:ptCount val="6"/>
                <c:pt idx="0">
                  <c:v>Riley County</c:v>
                </c:pt>
                <c:pt idx="1">
                  <c:v>Manhattan</c:v>
                </c:pt>
                <c:pt idx="2">
                  <c:v>Ogden</c:v>
                </c:pt>
                <c:pt idx="3">
                  <c:v>Riley</c:v>
                </c:pt>
                <c:pt idx="4">
                  <c:v>Leonardville</c:v>
                </c:pt>
                <c:pt idx="5">
                  <c:v>Randolph</c:v>
                </c:pt>
              </c:strCache>
            </c:strRef>
          </c:cat>
          <c:val>
            <c:numRef>
              <c:f>'S0101'!$AE$11:$AE$16</c:f>
              <c:numCache>
                <c:formatCode>#,##0</c:formatCode>
                <c:ptCount val="6"/>
                <c:pt idx="0">
                  <c:v>73243</c:v>
                </c:pt>
                <c:pt idx="1">
                  <c:v>54082</c:v>
                </c:pt>
                <c:pt idx="2">
                  <c:v>1832</c:v>
                </c:pt>
                <c:pt idx="3" formatCode="General">
                  <c:v>960</c:v>
                </c:pt>
                <c:pt idx="4" formatCode="General">
                  <c:v>355</c:v>
                </c:pt>
                <c:pt idx="5" formatCode="General">
                  <c:v>216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530688992"/>
        <c:axId val="530685464"/>
      </c:barChart>
      <c:catAx>
        <c:axId val="5306889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530685464"/>
        <c:crosses val="autoZero"/>
        <c:auto val="1"/>
        <c:lblAlgn val="ctr"/>
        <c:lblOffset val="100"/>
        <c:noMultiLvlLbl val="0"/>
      </c:catAx>
      <c:valAx>
        <c:axId val="530685464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3068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  <a:latin typeface="Trebuchet MS" panose="020B0603020202020204" pitchFamily="34" charset="0"/>
              </a:rPr>
              <a:t>Population of Riley County </a:t>
            </a:r>
          </a:p>
          <a:p>
            <a:pPr>
              <a:defRPr sz="1800" b="1">
                <a:solidFill>
                  <a:schemeClr val="tx1"/>
                </a:solidFill>
                <a:latin typeface="Trebuchet MS" panose="020B0603020202020204" pitchFamily="34" charset="0"/>
              </a:defRPr>
            </a:pPr>
            <a:r>
              <a:rPr lang="en-US" sz="1800" b="1" dirty="0">
                <a:solidFill>
                  <a:schemeClr val="tx1"/>
                </a:solidFill>
                <a:latin typeface="Trebuchet MS" panose="020B0603020202020204" pitchFamily="34" charset="0"/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Cities</a:t>
            </a:r>
          </a:p>
          <a:p>
            <a:pPr>
              <a:defRPr sz="1800" b="1">
                <a:solidFill>
                  <a:schemeClr val="tx1"/>
                </a:solidFill>
                <a:latin typeface="Trebuchet MS" panose="020B0603020202020204" pitchFamily="34" charset="0"/>
              </a:defRPr>
            </a:pPr>
            <a:endParaRPr lang="en-US" sz="800" b="0" i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defRPr sz="1800" b="1">
                <a:solidFill>
                  <a:schemeClr val="tx1"/>
                </a:solidFill>
                <a:latin typeface="Trebuchet MS" panose="020B0603020202020204" pitchFamily="34" charset="0"/>
              </a:defRPr>
            </a:pPr>
            <a:r>
              <a:rPr lang="en-US" sz="1200" b="0" i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2009-2013 Census ACS 5-year estimates</a:t>
            </a:r>
            <a:endParaRPr lang="en-US" sz="1200" b="0" i="1" dirty="0">
              <a:solidFill>
                <a:schemeClr val="tx1"/>
              </a:solidFill>
              <a:latin typeface="Trebuchet MS" panose="020B0603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A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CB022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193742207474033"/>
                  <c:y val="-2.30880251866721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0794219097934769"/>
                  <c:y val="1.817954739531317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'S0101'!$AD$11:$AD$16</c:f>
              <c:strCache>
                <c:ptCount val="6"/>
                <c:pt idx="0">
                  <c:v>Riley County</c:v>
                </c:pt>
                <c:pt idx="1">
                  <c:v>Manhattan</c:v>
                </c:pt>
                <c:pt idx="2">
                  <c:v>Ogden</c:v>
                </c:pt>
                <c:pt idx="3">
                  <c:v>Riley</c:v>
                </c:pt>
                <c:pt idx="4">
                  <c:v>Leonardville</c:v>
                </c:pt>
                <c:pt idx="5">
                  <c:v>Randolph</c:v>
                </c:pt>
              </c:strCache>
            </c:strRef>
          </c:cat>
          <c:val>
            <c:numRef>
              <c:f>'S0101'!$AE$11:$AE$16</c:f>
              <c:numCache>
                <c:formatCode>#,##0</c:formatCode>
                <c:ptCount val="6"/>
                <c:pt idx="0">
                  <c:v>73243</c:v>
                </c:pt>
                <c:pt idx="1">
                  <c:v>54082</c:v>
                </c:pt>
                <c:pt idx="2">
                  <c:v>1832</c:v>
                </c:pt>
                <c:pt idx="3" formatCode="General">
                  <c:v>960</c:v>
                </c:pt>
                <c:pt idx="4" formatCode="General">
                  <c:v>355</c:v>
                </c:pt>
                <c:pt idx="5" formatCode="General">
                  <c:v>216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529315912"/>
        <c:axId val="520991800"/>
      </c:barChart>
      <c:catAx>
        <c:axId val="5293159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0991800"/>
        <c:crosses val="autoZero"/>
        <c:auto val="1"/>
        <c:lblAlgn val="ctr"/>
        <c:lblOffset val="100"/>
        <c:noMultiLvlLbl val="0"/>
      </c:catAx>
      <c:valAx>
        <c:axId val="520991800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2931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2200" b="1">
                <a:latin typeface="Trebuchet MS" panose="020B0603020202020204" pitchFamily="34" charset="0"/>
              </a:rPr>
              <a:t>Median 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04697942168993"/>
          <c:y val="8.8265580174571201E-2"/>
          <c:w val="0.84495302057831001"/>
          <c:h val="0.8904165903680644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8A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F1D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CB022"/>
              </a:solidFill>
              <a:ln>
                <a:noFill/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'S0101'!$AD$30:$AD$36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'S0101'!$AE$30:$AE$36</c:f>
              <c:numCache>
                <c:formatCode>0.0</c:formatCode>
                <c:ptCount val="7"/>
                <c:pt idx="0">
                  <c:v>36</c:v>
                </c:pt>
                <c:pt idx="1">
                  <c:v>24.5</c:v>
                </c:pt>
                <c:pt idx="2">
                  <c:v>24.1</c:v>
                </c:pt>
                <c:pt idx="3">
                  <c:v>27.3</c:v>
                </c:pt>
                <c:pt idx="4">
                  <c:v>31.8</c:v>
                </c:pt>
                <c:pt idx="5">
                  <c:v>60.9</c:v>
                </c:pt>
                <c:pt idx="6">
                  <c:v>35.200000000000003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520991408"/>
        <c:axId val="520991016"/>
      </c:barChart>
      <c:catAx>
        <c:axId val="5209914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0991016"/>
        <c:crosses val="autoZero"/>
        <c:auto val="1"/>
        <c:lblAlgn val="ctr"/>
        <c:lblOffset val="100"/>
        <c:noMultiLvlLbl val="0"/>
      </c:catAx>
      <c:valAx>
        <c:axId val="520991016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2099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2000" b="1">
                <a:latin typeface="Trebuchet MS" panose="020B0603020202020204" pitchFamily="34" charset="0"/>
              </a:rPr>
              <a:t>Percent</a:t>
            </a:r>
            <a:r>
              <a:rPr lang="en-US" sz="2000" b="1" baseline="0">
                <a:latin typeface="Trebuchet MS" panose="020B0603020202020204" pitchFamily="34" charset="0"/>
              </a:rPr>
              <a:t> Population by Age Group</a:t>
            </a:r>
            <a:endParaRPr lang="en-US" sz="2000" b="1">
              <a:latin typeface="Trebuchet MS" panose="020B0603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73540713570366"/>
          <c:y val="0.13917492815494018"/>
          <c:w val="0.80890621751430358"/>
          <c:h val="0.83542827827608179"/>
        </c:manualLayout>
      </c:layout>
      <c:barChart>
        <c:barDir val="bar"/>
        <c:grouping val="percentStacked"/>
        <c:varyColors val="0"/>
        <c:ser>
          <c:idx val="0"/>
          <c:order val="0"/>
          <c:tx>
            <c:v>0 - 17 yrs</c:v>
          </c:tx>
          <c:spPr>
            <a:solidFill>
              <a:srgbClr val="FFCF1D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'S0101'!$AD$39:$AD$45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'S0101'!$AE$39:$AE$45</c:f>
              <c:numCache>
                <c:formatCode>0.00%</c:formatCode>
                <c:ptCount val="7"/>
                <c:pt idx="0">
                  <c:v>0.25299999999999995</c:v>
                </c:pt>
                <c:pt idx="1">
                  <c:v>0.184</c:v>
                </c:pt>
                <c:pt idx="2">
                  <c:v>0.152</c:v>
                </c:pt>
                <c:pt idx="3">
                  <c:v>0.31899999999999995</c:v>
                </c:pt>
                <c:pt idx="4">
                  <c:v>0.26999999999999996</c:v>
                </c:pt>
                <c:pt idx="5">
                  <c:v>8.7000000000000008E-2</c:v>
                </c:pt>
                <c:pt idx="6">
                  <c:v>0.24</c:v>
                </c:pt>
              </c:numCache>
            </c:numRef>
          </c:val>
        </c:ser>
        <c:ser>
          <c:idx val="1"/>
          <c:order val="1"/>
          <c:tx>
            <c:v>18 - 24 yrs</c:v>
          </c:tx>
          <c:spPr>
            <a:solidFill>
              <a:srgbClr val="9FB51D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'S0101'!$AD$39:$AD$45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'S0101'!$AF$39:$AF$45</c:f>
              <c:numCache>
                <c:formatCode>0.00%</c:formatCode>
                <c:ptCount val="7"/>
                <c:pt idx="0">
                  <c:v>0.10199999999999999</c:v>
                </c:pt>
                <c:pt idx="1">
                  <c:v>0.33200000000000002</c:v>
                </c:pt>
                <c:pt idx="2">
                  <c:v>0.378</c:v>
                </c:pt>
                <c:pt idx="3">
                  <c:v>0.15</c:v>
                </c:pt>
                <c:pt idx="4">
                  <c:v>9.2999999999999999E-2</c:v>
                </c:pt>
                <c:pt idx="5">
                  <c:v>1.7000000000000001E-2</c:v>
                </c:pt>
                <c:pt idx="6">
                  <c:v>0.06</c:v>
                </c:pt>
              </c:numCache>
            </c:numRef>
          </c:val>
        </c:ser>
        <c:ser>
          <c:idx val="2"/>
          <c:order val="2"/>
          <c:tx>
            <c:v>25 - 44 yrs</c:v>
          </c:tx>
          <c:spPr>
            <a:solidFill>
              <a:srgbClr val="5E903C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'S0101'!$AD$39:$AD$45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'S0101'!$AG$39:$AG$45</c:f>
              <c:numCache>
                <c:formatCode>0.00%</c:formatCode>
                <c:ptCount val="7"/>
                <c:pt idx="0">
                  <c:v>0.253</c:v>
                </c:pt>
                <c:pt idx="1">
                  <c:v>0.26499999999999996</c:v>
                </c:pt>
                <c:pt idx="2">
                  <c:v>0.26</c:v>
                </c:pt>
                <c:pt idx="3">
                  <c:v>0.32700000000000001</c:v>
                </c:pt>
                <c:pt idx="4">
                  <c:v>0.30499999999999999</c:v>
                </c:pt>
                <c:pt idx="5">
                  <c:v>0.17399999999999999</c:v>
                </c:pt>
                <c:pt idx="6">
                  <c:v>0.30600000000000005</c:v>
                </c:pt>
              </c:numCache>
            </c:numRef>
          </c:val>
        </c:ser>
        <c:ser>
          <c:idx val="3"/>
          <c:order val="3"/>
          <c:tx>
            <c:v>45 - 64 yrs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'S0101'!$AD$39:$AD$45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'S0101'!$AH$39:$AH$45</c:f>
              <c:numCache>
                <c:formatCode>0.00%</c:formatCode>
                <c:ptCount val="7"/>
                <c:pt idx="0">
                  <c:v>0.25700000000000001</c:v>
                </c:pt>
                <c:pt idx="1">
                  <c:v>0.14599999999999999</c:v>
                </c:pt>
                <c:pt idx="2">
                  <c:v>0.13899999999999998</c:v>
                </c:pt>
                <c:pt idx="3">
                  <c:v>0.14699999999999999</c:v>
                </c:pt>
                <c:pt idx="4">
                  <c:v>0.24100000000000002</c:v>
                </c:pt>
                <c:pt idx="5">
                  <c:v>0.34699999999999998</c:v>
                </c:pt>
                <c:pt idx="6">
                  <c:v>0.32900000000000001</c:v>
                </c:pt>
              </c:numCache>
            </c:numRef>
          </c:val>
        </c:ser>
        <c:ser>
          <c:idx val="4"/>
          <c:order val="4"/>
          <c:tx>
            <c:v>65+ yrs</c:v>
          </c:tx>
          <c:spPr>
            <a:solidFill>
              <a:srgbClr val="002D46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'S0101'!$AD$39:$AD$45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'S0101'!$AI$39:$AI$45</c:f>
              <c:numCache>
                <c:formatCode>0.00%</c:formatCode>
                <c:ptCount val="7"/>
                <c:pt idx="0">
                  <c:v>0.13500000000000001</c:v>
                </c:pt>
                <c:pt idx="1">
                  <c:v>7.3999999999999996E-2</c:v>
                </c:pt>
                <c:pt idx="2">
                  <c:v>7.1999999999999995E-2</c:v>
                </c:pt>
                <c:pt idx="3">
                  <c:v>5.7000000000000002E-2</c:v>
                </c:pt>
                <c:pt idx="4">
                  <c:v>9.1999999999999998E-2</c:v>
                </c:pt>
                <c:pt idx="5">
                  <c:v>0.375</c:v>
                </c:pt>
                <c:pt idx="6">
                  <c:v>6.5000000000000002E-2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396308328"/>
        <c:axId val="155265072"/>
      </c:barChart>
      <c:catAx>
        <c:axId val="3963083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155265072"/>
        <c:crosses val="autoZero"/>
        <c:auto val="1"/>
        <c:lblAlgn val="ctr"/>
        <c:lblOffset val="100"/>
        <c:noMultiLvlLbl val="0"/>
      </c:catAx>
      <c:valAx>
        <c:axId val="155265072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96308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941012132656623"/>
          <c:y val="8.732087918074688E-2"/>
          <c:w val="0.81583571914213915"/>
          <c:h val="5.4407594162806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2200" b="1">
                <a:latin typeface="Trebuchet MS" panose="020B0603020202020204" pitchFamily="34" charset="0"/>
              </a:rPr>
              <a:t>Median Family Income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969380003462239E-2"/>
          <c:y val="9.1126889195925542E-2"/>
          <c:w val="0.87567224464654503"/>
          <c:h val="0.792185043212968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F1D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FB51D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Sheet1!$C$3:$C$9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Sheet1!$D$3:$D$9</c:f>
              <c:numCache>
                <c:formatCode>General</c:formatCode>
                <c:ptCount val="7"/>
                <c:pt idx="0">
                  <c:v>65069</c:v>
                </c:pt>
                <c:pt idx="1">
                  <c:v>63634</c:v>
                </c:pt>
                <c:pt idx="2">
                  <c:v>67256</c:v>
                </c:pt>
                <c:pt idx="3">
                  <c:v>38864</c:v>
                </c:pt>
                <c:pt idx="4">
                  <c:v>63750</c:v>
                </c:pt>
                <c:pt idx="5">
                  <c:v>41875</c:v>
                </c:pt>
                <c:pt idx="6">
                  <c:v>70938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365534952"/>
        <c:axId val="401949408"/>
      </c:barChart>
      <c:catAx>
        <c:axId val="36553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401949408"/>
        <c:crosses val="autoZero"/>
        <c:auto val="1"/>
        <c:lblAlgn val="ctr"/>
        <c:lblOffset val="100"/>
        <c:noMultiLvlLbl val="0"/>
      </c:catAx>
      <c:valAx>
        <c:axId val="40194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65534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2200" b="1">
                <a:latin typeface="Trebuchet MS" panose="020B0603020202020204" pitchFamily="34" charset="0"/>
              </a:rPr>
              <a:t>Per Capita Income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26268591426073"/>
          <c:y val="9.1126889195925542E-2"/>
          <c:w val="0.86317224409448823"/>
          <c:h val="0.792185043212968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F1D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FB51D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Sheet1!$C$3:$C$9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Sheet1!$F$3:$F$9</c:f>
              <c:numCache>
                <c:formatCode>General</c:formatCode>
                <c:ptCount val="7"/>
                <c:pt idx="0">
                  <c:v>26929</c:v>
                </c:pt>
                <c:pt idx="1">
                  <c:v>22948</c:v>
                </c:pt>
                <c:pt idx="2">
                  <c:v>23241</c:v>
                </c:pt>
                <c:pt idx="3">
                  <c:v>17600</c:v>
                </c:pt>
                <c:pt idx="4">
                  <c:v>22659</c:v>
                </c:pt>
                <c:pt idx="5">
                  <c:v>20459</c:v>
                </c:pt>
                <c:pt idx="6">
                  <c:v>25145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364995616"/>
        <c:axId val="530687032"/>
      </c:barChart>
      <c:catAx>
        <c:axId val="36499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530687032"/>
        <c:crosses val="autoZero"/>
        <c:auto val="1"/>
        <c:lblAlgn val="ctr"/>
        <c:lblOffset val="100"/>
        <c:noMultiLvlLbl val="0"/>
      </c:catAx>
      <c:valAx>
        <c:axId val="530687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6499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2200" b="1">
                <a:latin typeface="Trebuchet MS" panose="020B0603020202020204" pitchFamily="34" charset="0"/>
              </a:rPr>
              <a:t>Percent Below Poverty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969380003462239E-2"/>
          <c:y val="9.1126889195925542E-2"/>
          <c:w val="0.87567224464654503"/>
          <c:h val="0.792185043212968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F1D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FB51D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Sheet1!$C$3:$C$9</c:f>
              <c:strCache>
                <c:ptCount val="7"/>
                <c:pt idx="0">
                  <c:v>Kansas</c:v>
                </c:pt>
                <c:pt idx="1">
                  <c:v>Riley County</c:v>
                </c:pt>
                <c:pt idx="2">
                  <c:v>Manhattan</c:v>
                </c:pt>
                <c:pt idx="3">
                  <c:v>Ogden</c:v>
                </c:pt>
                <c:pt idx="4">
                  <c:v>Riley</c:v>
                </c:pt>
                <c:pt idx="5">
                  <c:v>Leonardville</c:v>
                </c:pt>
                <c:pt idx="6">
                  <c:v>Randolph</c:v>
                </c:pt>
              </c:strCache>
            </c:strRef>
          </c:cat>
          <c:val>
            <c:numRef>
              <c:f>Sheet1!$G$3:$G$9</c:f>
              <c:numCache>
                <c:formatCode>0.0%</c:formatCode>
                <c:ptCount val="7"/>
                <c:pt idx="0">
                  <c:v>0.13700000000000001</c:v>
                </c:pt>
                <c:pt idx="1">
                  <c:v>0.23200000000000001</c:v>
                </c:pt>
                <c:pt idx="2">
                  <c:v>0.26800000000000002</c:v>
                </c:pt>
                <c:pt idx="3">
                  <c:v>0.19</c:v>
                </c:pt>
                <c:pt idx="4">
                  <c:v>0.126</c:v>
                </c:pt>
                <c:pt idx="5">
                  <c:v>8.3000000000000004E-2</c:v>
                </c:pt>
                <c:pt idx="6">
                  <c:v>4.2000000000000003E-2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521661096"/>
        <c:axId val="359823208"/>
      </c:barChart>
      <c:catAx>
        <c:axId val="521661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59823208"/>
        <c:crosses val="autoZero"/>
        <c:auto val="1"/>
        <c:lblAlgn val="ctr"/>
        <c:lblOffset val="100"/>
        <c:noMultiLvlLbl val="0"/>
      </c:catAx>
      <c:valAx>
        <c:axId val="359823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521661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200"/>
            </a:pPr>
            <a:r>
              <a:rPr lang="en-US" sz="2200"/>
              <a:t>Percent Below Poverty by Age Group</a:t>
            </a:r>
          </a:p>
        </c:rich>
      </c:tx>
      <c:layout>
        <c:manualLayout>
          <c:xMode val="edge"/>
          <c:yMode val="edge"/>
          <c:x val="0.22088180153951345"/>
          <c:y val="2.247652376786235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3928626568737716E-2"/>
          <c:y val="0.12203703703703705"/>
          <c:w val="0.90066521096627628"/>
          <c:h val="0.73377063283756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'B17001'!$V$65</c:f>
              <c:strCache>
                <c:ptCount val="1"/>
                <c:pt idx="0">
                  <c:v>Kansas</c:v>
                </c:pt>
              </c:strCache>
            </c:strRef>
          </c:tx>
          <c:spPr>
            <a:solidFill>
              <a:srgbClr val="FFCF1D"/>
            </a:solidFill>
            <a:ln w="2540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'B17001'!$U$93:$U$102</c:f>
              <c:strCache>
                <c:ptCount val="10"/>
                <c:pt idx="0">
                  <c:v>0-4</c:v>
                </c:pt>
                <c:pt idx="1">
                  <c:v>5-11</c:v>
                </c:pt>
                <c:pt idx="2">
                  <c:v>12-17</c:v>
                </c:pt>
                <c:pt idx="3">
                  <c:v>18-24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65-74</c:v>
                </c:pt>
                <c:pt idx="9">
                  <c:v>75+</c:v>
                </c:pt>
              </c:strCache>
            </c:strRef>
          </c:cat>
          <c:val>
            <c:numRef>
              <c:f>'B17001'!$V$93:$V$102</c:f>
              <c:numCache>
                <c:formatCode>0.00%</c:formatCode>
                <c:ptCount val="10"/>
                <c:pt idx="0">
                  <c:v>0.23477215823735603</c:v>
                </c:pt>
                <c:pt idx="1">
                  <c:v>0.1928787452271136</c:v>
                </c:pt>
                <c:pt idx="2">
                  <c:v>0.14998708322216434</c:v>
                </c:pt>
                <c:pt idx="3">
                  <c:v>0.28142030940884871</c:v>
                </c:pt>
                <c:pt idx="4">
                  <c:v>0.14812683783074324</c:v>
                </c:pt>
                <c:pt idx="5">
                  <c:v>0.10752024455123965</c:v>
                </c:pt>
                <c:pt idx="6">
                  <c:v>8.8132891480347336E-2</c:v>
                </c:pt>
                <c:pt idx="7">
                  <c:v>7.9615817719719997E-2</c:v>
                </c:pt>
                <c:pt idx="8">
                  <c:v>6.2209618941553378E-2</c:v>
                </c:pt>
                <c:pt idx="9">
                  <c:v>8.6942812766404684E-2</c:v>
                </c:pt>
              </c:numCache>
            </c:numRef>
          </c:val>
        </c:ser>
        <c:ser>
          <c:idx val="1"/>
          <c:order val="1"/>
          <c:tx>
            <c:strRef>
              <c:f>'B17001'!$X$65</c:f>
              <c:strCache>
                <c:ptCount val="1"/>
                <c:pt idx="0">
                  <c:v>Riley County</c:v>
                </c:pt>
              </c:strCache>
            </c:strRef>
          </c:tx>
          <c:spPr>
            <a:solidFill>
              <a:srgbClr val="9FB51D"/>
            </a:solidFill>
            <a:ln w="2540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'B17001'!$U$93:$U$102</c:f>
              <c:strCache>
                <c:ptCount val="10"/>
                <c:pt idx="0">
                  <c:v>0-4</c:v>
                </c:pt>
                <c:pt idx="1">
                  <c:v>5-11</c:v>
                </c:pt>
                <c:pt idx="2">
                  <c:v>12-17</c:v>
                </c:pt>
                <c:pt idx="3">
                  <c:v>18-24</c:v>
                </c:pt>
                <c:pt idx="4">
                  <c:v>25-34</c:v>
                </c:pt>
                <c:pt idx="5">
                  <c:v>35-44</c:v>
                </c:pt>
                <c:pt idx="6">
                  <c:v>45-54</c:v>
                </c:pt>
                <c:pt idx="7">
                  <c:v>55-64</c:v>
                </c:pt>
                <c:pt idx="8">
                  <c:v>65-74</c:v>
                </c:pt>
                <c:pt idx="9">
                  <c:v>75+</c:v>
                </c:pt>
              </c:strCache>
            </c:strRef>
          </c:cat>
          <c:val>
            <c:numRef>
              <c:f>'B17001'!$X$93:$X$102</c:f>
              <c:numCache>
                <c:formatCode>0.00%</c:formatCode>
                <c:ptCount val="10"/>
                <c:pt idx="0">
                  <c:v>0.14191928943811546</c:v>
                </c:pt>
                <c:pt idx="1">
                  <c:v>0.13460427498555749</c:v>
                </c:pt>
                <c:pt idx="2">
                  <c:v>2.7632790911882098E-2</c:v>
                </c:pt>
                <c:pt idx="3">
                  <c:v>0.59646091515729271</c:v>
                </c:pt>
                <c:pt idx="4">
                  <c:v>0.1180731618978631</c:v>
                </c:pt>
                <c:pt idx="5">
                  <c:v>8.7904599659284502E-2</c:v>
                </c:pt>
                <c:pt idx="6">
                  <c:v>5.5565578206747249E-2</c:v>
                </c:pt>
                <c:pt idx="7">
                  <c:v>4.9330783938814529E-2</c:v>
                </c:pt>
                <c:pt idx="8">
                  <c:v>3.2155477031802118E-2</c:v>
                </c:pt>
                <c:pt idx="9">
                  <c:v>5.3090004147656571E-2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27"/>
        <c:axId val="108555352"/>
        <c:axId val="108555744"/>
      </c:barChart>
      <c:catAx>
        <c:axId val="10855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n-US"/>
          </a:p>
        </c:txPr>
        <c:crossAx val="108555744"/>
        <c:crosses val="autoZero"/>
        <c:auto val="1"/>
        <c:lblAlgn val="ctr"/>
        <c:lblOffset val="100"/>
        <c:noMultiLvlLbl val="0"/>
      </c:catAx>
      <c:valAx>
        <c:axId val="108555744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 sz="1400">
                <a:solidFill>
                  <a:schemeClr val="bg1">
                    <a:lumMod val="50000"/>
                  </a:schemeClr>
                </a:solidFill>
              </a:defRPr>
            </a:pPr>
            <a:endParaRPr lang="en-US"/>
          </a:p>
        </c:txPr>
        <c:crossAx val="108555352"/>
        <c:crosses val="autoZero"/>
        <c:crossBetween val="between"/>
      </c:valAx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27617558834557443"/>
          <c:y val="0.94797696121318165"/>
          <c:w val="0.36921745075983148"/>
          <c:h val="4.0911927675707206E-2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 sz="1400">
              <a:solidFill>
                <a:schemeClr val="tx1">
                  <a:lumMod val="50000"/>
                  <a:lumOff val="5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2000" b="1" dirty="0">
                <a:latin typeface="Trebuchet MS" panose="020B0603020202020204" pitchFamily="34" charset="0"/>
              </a:rPr>
              <a:t>Percentage of Adults Who Currently Smoke Cigarettes (2013)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766689611559744E-2"/>
          <c:y val="0.12690803058839548"/>
          <c:w val="0.87567224464654503"/>
          <c:h val="0.752615516236607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F1D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EB323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67AA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67AA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67AA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8A5F"/>
              </a:solidFill>
              <a:ln>
                <a:noFill/>
              </a:ln>
              <a:effectLst/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Graphs!$C$5:$G$5</c:f>
              <c:strCache>
                <c:ptCount val="5"/>
                <c:pt idx="0">
                  <c:v>Kansas</c:v>
                </c:pt>
                <c:pt idx="1">
                  <c:v>Riley</c:v>
                </c:pt>
                <c:pt idx="2">
                  <c:v>Geary</c:v>
                </c:pt>
                <c:pt idx="3">
                  <c:v>Pottawatomie</c:v>
                </c:pt>
                <c:pt idx="4">
                  <c:v>Douglas</c:v>
                </c:pt>
              </c:strCache>
            </c:strRef>
          </c:cat>
          <c:val>
            <c:numRef>
              <c:f>Graphs!$C$371:$G$371</c:f>
              <c:numCache>
                <c:formatCode>General</c:formatCode>
                <c:ptCount val="5"/>
                <c:pt idx="0">
                  <c:v>0.2</c:v>
                </c:pt>
                <c:pt idx="1">
                  <c:v>0.19800000000000001</c:v>
                </c:pt>
                <c:pt idx="2">
                  <c:v>0.45600000000000002</c:v>
                </c:pt>
                <c:pt idx="3">
                  <c:v>0.17699999999999999</c:v>
                </c:pt>
                <c:pt idx="4">
                  <c:v>0.151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axId val="555465816"/>
        <c:axId val="555466208"/>
      </c:barChart>
      <c:catAx>
        <c:axId val="555465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555466208"/>
        <c:crosses val="autoZero"/>
        <c:auto val="1"/>
        <c:lblAlgn val="ctr"/>
        <c:lblOffset val="100"/>
        <c:noMultiLvlLbl val="0"/>
      </c:catAx>
      <c:valAx>
        <c:axId val="55546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555465816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0CEFF-EC17-41A6-A735-39532E24E07D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C9F940-6DE8-4B8B-8C23-756C9480E641}">
      <dgm:prSet phldrT="[Text]" custT="1"/>
      <dgm:spPr>
        <a:xfrm>
          <a:off x="24230" y="4680"/>
          <a:ext cx="8355311" cy="1216851"/>
        </a:xfrm>
        <a:gradFill rotWithShape="0">
          <a:gsLst>
            <a:gs pos="0">
              <a:srgbClr val="629DD1">
                <a:hueOff val="0"/>
                <a:satOff val="0"/>
                <a:lumOff val="0"/>
                <a:alphaOff val="0"/>
                <a:shade val="70000"/>
                <a:satMod val="120000"/>
              </a:srgbClr>
            </a:gs>
            <a:gs pos="35000">
              <a:srgbClr val="629DD1">
                <a:hueOff val="0"/>
                <a:satOff val="0"/>
                <a:lumOff val="0"/>
                <a:alphaOff val="0"/>
                <a:shade val="100000"/>
                <a:satMod val="150000"/>
              </a:srgbClr>
            </a:gs>
            <a:gs pos="70000">
              <a:srgbClr val="629DD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rgbClr>
            </a:gs>
            <a:gs pos="100000">
              <a:srgbClr val="629DD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rgbClr>
            </a:gs>
          </a:gsLst>
          <a:lin ang="162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rgbClr val="629DD1">
              <a:hueOff val="0"/>
              <a:satOff val="0"/>
              <a:lumOff val="0"/>
              <a:alphaOff val="0"/>
              <a:tint val="60000"/>
            </a:srgbClr>
          </a:contourClr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Comprehensive Community Needs Assessment</a:t>
          </a:r>
          <a:endParaRPr lang="en-US" sz="1600" b="1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2A2EA26C-BE3F-447E-BF6F-D161F48FBD36}" type="parTrans" cxnId="{F5C4A559-BAAB-490E-AEB4-E7958653C290}">
      <dgm:prSet/>
      <dgm:spPr/>
      <dgm:t>
        <a:bodyPr/>
        <a:lstStyle/>
        <a:p>
          <a:endParaRPr lang="en-US"/>
        </a:p>
      </dgm:t>
    </dgm:pt>
    <dgm:pt modelId="{9C732419-243E-4C6D-8B73-19D181596280}" type="sibTrans" cxnId="{F5C4A559-BAAB-490E-AEB4-E7958653C290}">
      <dgm:prSet/>
      <dgm:spPr/>
      <dgm:t>
        <a:bodyPr/>
        <a:lstStyle/>
        <a:p>
          <a:endParaRPr lang="en-US"/>
        </a:p>
      </dgm:t>
    </dgm:pt>
    <dgm:pt modelId="{94BA59FE-39F2-4343-8CD7-CCF53B39A180}">
      <dgm:prSet phldrT="[Text]" custT="1"/>
      <dgm:spPr>
        <a:xfrm>
          <a:off x="24230" y="943049"/>
          <a:ext cx="2573435" cy="2344104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629DD1">
              <a:hueOff val="0"/>
              <a:satOff val="0"/>
              <a:lumOff val="0"/>
              <a:alphaOff val="0"/>
            </a:srgb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ysClr val="window" lastClr="FFFFFF">
              <a:hueOff val="0"/>
              <a:satOff val="0"/>
              <a:lumOff val="0"/>
              <a:alphaOff val="0"/>
              <a:tint val="60000"/>
            </a:sysClr>
          </a:contourClr>
        </a:sp3d>
      </dgm:spPr>
      <dgm:t>
        <a:bodyPr/>
        <a:lstStyle/>
        <a:p>
          <a:endParaRPr lang="en-US" sz="10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r>
            <a:rPr lang="en-US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Community Survey – over 1,000 respondents</a:t>
          </a:r>
        </a:p>
        <a:p>
          <a:endParaRPr lang="en-US" sz="14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r>
            <a:rPr lang="en-US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Stakeholder Interviews</a:t>
          </a:r>
        </a:p>
        <a:p>
          <a:endParaRPr lang="en-US" sz="14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r>
            <a:rPr lang="en-US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Focus Groups</a:t>
          </a:r>
        </a:p>
        <a:p>
          <a:endParaRPr lang="en-US" sz="14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r>
            <a:rPr lang="en-US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Data Review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A482F069-E864-4E7B-99A3-EC6924FEABA2}" type="parTrans" cxnId="{E29D62C4-405A-4C26-BCDA-20A033D338FF}">
      <dgm:prSet/>
      <dgm:spPr/>
      <dgm:t>
        <a:bodyPr/>
        <a:lstStyle/>
        <a:p>
          <a:endParaRPr lang="en-US"/>
        </a:p>
      </dgm:t>
    </dgm:pt>
    <dgm:pt modelId="{88ED1A66-8CFA-4DE7-9ECE-CD0634D99575}" type="sibTrans" cxnId="{E29D62C4-405A-4C26-BCDA-20A033D338FF}">
      <dgm:prSet/>
      <dgm:spPr/>
      <dgm:t>
        <a:bodyPr/>
        <a:lstStyle/>
        <a:p>
          <a:endParaRPr lang="en-US"/>
        </a:p>
      </dgm:t>
    </dgm:pt>
    <dgm:pt modelId="{7EF1212F-64C2-4D24-B12C-79E8F71E522A}">
      <dgm:prSet phldrT="[Text]" custT="1"/>
      <dgm:spPr>
        <a:xfrm>
          <a:off x="2597666" y="410298"/>
          <a:ext cx="5781875" cy="1216851"/>
        </a:xfrm>
        <a:solidFill>
          <a:srgbClr val="297FD5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rgbClr val="629DD1">
              <a:hueOff val="0"/>
              <a:satOff val="0"/>
              <a:lumOff val="0"/>
              <a:alphaOff val="0"/>
              <a:tint val="60000"/>
            </a:srgbClr>
          </a:contourClr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Local Public Health Systems Performance</a:t>
          </a:r>
          <a:endParaRPr lang="en-US" sz="1600" b="1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DACAE67F-E400-4D71-B110-9F380BEC0B74}" type="parTrans" cxnId="{0B93EB0D-DD68-4591-8B7B-9C6E32B7A798}">
      <dgm:prSet/>
      <dgm:spPr/>
      <dgm:t>
        <a:bodyPr/>
        <a:lstStyle/>
        <a:p>
          <a:endParaRPr lang="en-US"/>
        </a:p>
      </dgm:t>
    </dgm:pt>
    <dgm:pt modelId="{93626A09-AEFC-44F6-935D-8FF9279A6C01}" type="sibTrans" cxnId="{0B93EB0D-DD68-4591-8B7B-9C6E32B7A798}">
      <dgm:prSet/>
      <dgm:spPr/>
      <dgm:t>
        <a:bodyPr/>
        <a:lstStyle/>
        <a:p>
          <a:endParaRPr lang="en-US"/>
        </a:p>
      </dgm:t>
    </dgm:pt>
    <dgm:pt modelId="{6F543F51-1F1A-4E82-A5D4-098069BA6D02}">
      <dgm:prSet phldrT="[Text]" custT="1"/>
      <dgm:spPr>
        <a:xfrm>
          <a:off x="2597666" y="1348666"/>
          <a:ext cx="2573435" cy="2344104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629DD1">
              <a:hueOff val="0"/>
              <a:satOff val="0"/>
              <a:lumOff val="0"/>
              <a:alphaOff val="0"/>
            </a:srgb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ysClr val="window" lastClr="FFFFFF">
              <a:hueOff val="0"/>
              <a:satOff val="0"/>
              <a:lumOff val="0"/>
              <a:alphaOff val="0"/>
              <a:tint val="60000"/>
            </a:sysClr>
          </a:contourClr>
        </a:sp3d>
      </dgm:spPr>
      <dgm:t>
        <a:bodyPr/>
        <a:lstStyle/>
        <a:p>
          <a:r>
            <a:rPr lang="en-US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Review of the Public Health System by Subject Matter Experts and Community Stakeholders</a:t>
          </a:r>
          <a:endParaRPr lang="en-US" sz="1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A1C5F276-E043-412C-8AC9-CC8B20869AA3}" type="parTrans" cxnId="{088755AE-36D0-4177-AF5F-2C7648053FE0}">
      <dgm:prSet/>
      <dgm:spPr/>
      <dgm:t>
        <a:bodyPr/>
        <a:lstStyle/>
        <a:p>
          <a:endParaRPr lang="en-US"/>
        </a:p>
      </dgm:t>
    </dgm:pt>
    <dgm:pt modelId="{E212F914-FC20-487B-A7CC-9AF94785060A}" type="sibTrans" cxnId="{088755AE-36D0-4177-AF5F-2C7648053FE0}">
      <dgm:prSet/>
      <dgm:spPr/>
      <dgm:t>
        <a:bodyPr/>
        <a:lstStyle/>
        <a:p>
          <a:endParaRPr lang="en-US"/>
        </a:p>
      </dgm:t>
    </dgm:pt>
    <dgm:pt modelId="{55880368-DA22-48B4-B69A-1BB5DE73779E}">
      <dgm:prSet phldrT="[Text]" custT="1"/>
      <dgm:spPr>
        <a:xfrm>
          <a:off x="5171102" y="815915"/>
          <a:ext cx="3208439" cy="1216851"/>
        </a:xfrm>
        <a:solidFill>
          <a:srgbClr val="4A66AC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rgbClr val="629DD1">
              <a:hueOff val="0"/>
              <a:satOff val="0"/>
              <a:lumOff val="0"/>
              <a:alphaOff val="0"/>
              <a:tint val="60000"/>
            </a:srgbClr>
          </a:contourClr>
        </a:sp3d>
      </dgm:spPr>
      <dgm:t>
        <a:bodyPr/>
        <a:lstStyle/>
        <a:p>
          <a:r>
            <a:rPr lang="en-US" sz="1600" b="1" dirty="0" smtClean="0">
              <a:solidFill>
                <a:srgbClr val="FFCF1D"/>
              </a:solidFill>
              <a:latin typeface="Century Gothic"/>
              <a:ea typeface="+mn-ea"/>
              <a:cs typeface="+mn-cs"/>
            </a:rPr>
            <a:t>Community Health Improvement Plan</a:t>
          </a:r>
          <a:endParaRPr lang="en-US" sz="1600" b="1" dirty="0">
            <a:solidFill>
              <a:srgbClr val="FFCF1D"/>
            </a:solidFill>
            <a:latin typeface="Century Gothic"/>
            <a:ea typeface="+mn-ea"/>
            <a:cs typeface="+mn-cs"/>
          </a:endParaRPr>
        </a:p>
      </dgm:t>
    </dgm:pt>
    <dgm:pt modelId="{1042EFE7-4822-4512-8E37-BE7B9783C58E}" type="parTrans" cxnId="{3869F0CE-D7AE-4EF6-94F9-018AF41C49E0}">
      <dgm:prSet/>
      <dgm:spPr/>
      <dgm:t>
        <a:bodyPr/>
        <a:lstStyle/>
        <a:p>
          <a:endParaRPr lang="en-US"/>
        </a:p>
      </dgm:t>
    </dgm:pt>
    <dgm:pt modelId="{97C83D36-19DC-4A06-909E-1EECFAB3E15F}" type="sibTrans" cxnId="{3869F0CE-D7AE-4EF6-94F9-018AF41C49E0}">
      <dgm:prSet/>
      <dgm:spPr/>
      <dgm:t>
        <a:bodyPr/>
        <a:lstStyle/>
        <a:p>
          <a:endParaRPr lang="en-US"/>
        </a:p>
      </dgm:t>
    </dgm:pt>
    <dgm:pt modelId="{0B850794-DE9E-44B6-A3BA-C602FB4356A5}">
      <dgm:prSet phldrT="[Text]" custT="1"/>
      <dgm:spPr>
        <a:xfrm>
          <a:off x="5171102" y="1754283"/>
          <a:ext cx="2573435" cy="2309798"/>
        </a:xfrm>
        <a:solidFill>
          <a:srgbClr val="FFE997"/>
        </a:solidFill>
        <a:ln w="12700" cap="flat" cmpd="sng" algn="ctr">
          <a:solidFill>
            <a:srgbClr val="629DD1">
              <a:hueOff val="0"/>
              <a:satOff val="0"/>
              <a:lumOff val="0"/>
              <a:alphaOff val="0"/>
            </a:srgb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ysClr val="window" lastClr="FFFFFF">
              <a:hueOff val="0"/>
              <a:satOff val="0"/>
              <a:lumOff val="0"/>
              <a:alphaOff val="0"/>
              <a:tint val="60000"/>
            </a:sysClr>
          </a:contourClr>
        </a:sp3d>
      </dgm:spPr>
      <dgm:t>
        <a:bodyPr/>
        <a:lstStyle/>
        <a:p>
          <a:r>
            <a:rPr lang="en-US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Determining top health priorities to address and improve through coordinated efforts in the next 3-5 years.</a:t>
          </a:r>
          <a:endParaRPr lang="en-US" sz="1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38DB4333-EC31-46D2-9929-C5C22CEFB52E}" type="parTrans" cxnId="{5A0CC795-A9F9-423A-84EF-21D8A20C8086}">
      <dgm:prSet/>
      <dgm:spPr/>
      <dgm:t>
        <a:bodyPr/>
        <a:lstStyle/>
        <a:p>
          <a:endParaRPr lang="en-US"/>
        </a:p>
      </dgm:t>
    </dgm:pt>
    <dgm:pt modelId="{AEFB4807-5C79-4149-9DCA-C04F1285BFC0}" type="sibTrans" cxnId="{5A0CC795-A9F9-423A-84EF-21D8A20C8086}">
      <dgm:prSet/>
      <dgm:spPr/>
      <dgm:t>
        <a:bodyPr/>
        <a:lstStyle/>
        <a:p>
          <a:endParaRPr lang="en-US"/>
        </a:p>
      </dgm:t>
    </dgm:pt>
    <dgm:pt modelId="{03BBB77A-CBF9-4176-BE76-59D9781944CA}">
      <dgm:prSet phldrT="[Text]"/>
      <dgm:spPr>
        <a:xfrm>
          <a:off x="5171102" y="1754283"/>
          <a:ext cx="2573435" cy="2309798"/>
        </a:xfrm>
        <a:solidFill>
          <a:srgbClr val="FFE997"/>
        </a:solidFill>
        <a:ln w="12700" cap="flat" cmpd="sng" algn="ctr">
          <a:solidFill>
            <a:srgbClr val="629DD1">
              <a:hueOff val="0"/>
              <a:satOff val="0"/>
              <a:lumOff val="0"/>
              <a:alphaOff val="0"/>
            </a:srgb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ysClr val="window" lastClr="FFFFFF">
              <a:hueOff val="0"/>
              <a:satOff val="0"/>
              <a:lumOff val="0"/>
              <a:alphaOff val="0"/>
              <a:tint val="60000"/>
            </a:sysClr>
          </a:contourClr>
        </a:sp3d>
      </dgm:spPr>
      <dgm:t>
        <a:bodyPr/>
        <a:lstStyle/>
        <a:p>
          <a:endParaRPr lang="en-US" sz="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03D1BE01-C47E-4833-ADA3-82B2278CE4D1}" type="parTrans" cxnId="{3C53BB01-ADF0-48EA-B2D4-1811FEC86C17}">
      <dgm:prSet/>
      <dgm:spPr/>
      <dgm:t>
        <a:bodyPr/>
        <a:lstStyle/>
        <a:p>
          <a:endParaRPr lang="en-US"/>
        </a:p>
      </dgm:t>
    </dgm:pt>
    <dgm:pt modelId="{2B496A7C-A281-4631-8A96-8B5669BF1792}" type="sibTrans" cxnId="{3C53BB01-ADF0-48EA-B2D4-1811FEC86C17}">
      <dgm:prSet/>
      <dgm:spPr/>
      <dgm:t>
        <a:bodyPr/>
        <a:lstStyle/>
        <a:p>
          <a:endParaRPr lang="en-US"/>
        </a:p>
      </dgm:t>
    </dgm:pt>
    <dgm:pt modelId="{67042967-4F42-4774-AB24-B663ED5CC89F}" type="pres">
      <dgm:prSet presAssocID="{67A0CEFF-EC17-41A6-A735-39532E24E07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2214B99-8F53-4A0C-A0B8-B375030FA7A3}" type="pres">
      <dgm:prSet presAssocID="{D5C9F940-6DE8-4B8B-8C23-756C9480E641}" presName="parentText1" presStyleLbl="node1" presStyleIdx="0" presStyleCnt="3" custLinFactNeighborX="-290" custLinFactNeighborY="-7357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2646B17D-AA84-417A-8F7D-3FB7AAE269F0}" type="pres">
      <dgm:prSet presAssocID="{D5C9F940-6DE8-4B8B-8C23-756C9480E641}" presName="childText1" presStyleLbl="solidAlignAcc1" presStyleIdx="0" presStyleCnt="3" custLinFactNeighborX="-942" custLinFactNeighborY="-542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E45EA9F-C47A-4834-BB4E-A1922151A596}" type="pres">
      <dgm:prSet presAssocID="{7EF1212F-64C2-4D24-B12C-79E8F71E522A}" presName="parentText2" presStyleLbl="node1" presStyleIdx="1" presStyleCnt="3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7F7AD7D1-BEED-41C2-946B-93B229B8CCFE}" type="pres">
      <dgm:prSet presAssocID="{7EF1212F-64C2-4D24-B12C-79E8F71E522A}" presName="childText2" presStyleLbl="solidAlignAcc1" presStyleIdx="1" presStyleCnt="3" custScaleY="77709" custLinFactNeighborX="334" custLinFactNeighborY="-1125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10FBE2D-4D69-4664-8ECB-EE7FA318CD40}" type="pres">
      <dgm:prSet presAssocID="{55880368-DA22-48B4-B69A-1BB5DE73779E}" presName="parentText3" presStyleLbl="node1" presStyleIdx="2" presStyleCnt="3" custLinFactNeighborX="268" custLinFactNeighborY="12343">
        <dgm:presLayoutVars>
          <dgm:chMax/>
          <dgm:chPref val="3"/>
          <dgm:bulletEnabled val="1"/>
        </dgm:presLayoutVars>
      </dgm:prSet>
      <dgm:spPr>
        <a:prstGeom prst="rightArrow">
          <a:avLst>
            <a:gd name="adj1" fmla="val 5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5559E720-039E-41ED-AA8E-5521AC902E4A}" type="pres">
      <dgm:prSet presAssocID="{55880368-DA22-48B4-B69A-1BB5DE73779E}" presName="childText3" presStyleLbl="solidAlignAcc1" presStyleIdx="2" presStyleCnt="3" custScaleY="54748" custLinFactNeighborX="334" custLinFactNeighborY="-1618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0B93EB0D-DD68-4591-8B7B-9C6E32B7A798}" srcId="{67A0CEFF-EC17-41A6-A735-39532E24E07D}" destId="{7EF1212F-64C2-4D24-B12C-79E8F71E522A}" srcOrd="1" destOrd="0" parTransId="{DACAE67F-E400-4D71-B110-9F380BEC0B74}" sibTransId="{93626A09-AEFC-44F6-935D-8FF9279A6C01}"/>
    <dgm:cxn modelId="{FB365877-6CA4-47A8-BA9F-C42B01A9C1DE}" type="presOf" srcId="{D5C9F940-6DE8-4B8B-8C23-756C9480E641}" destId="{52214B99-8F53-4A0C-A0B8-B375030FA7A3}" srcOrd="0" destOrd="0" presId="urn:microsoft.com/office/officeart/2009/3/layout/IncreasingArrowsProcess"/>
    <dgm:cxn modelId="{F5C4A559-BAAB-490E-AEB4-E7958653C290}" srcId="{67A0CEFF-EC17-41A6-A735-39532E24E07D}" destId="{D5C9F940-6DE8-4B8B-8C23-756C9480E641}" srcOrd="0" destOrd="0" parTransId="{2A2EA26C-BE3F-447E-BF6F-D161F48FBD36}" sibTransId="{9C732419-243E-4C6D-8B73-19D181596280}"/>
    <dgm:cxn modelId="{7061330B-632F-45F5-97C5-86A81DD2AC1A}" type="presOf" srcId="{6F543F51-1F1A-4E82-A5D4-098069BA6D02}" destId="{7F7AD7D1-BEED-41C2-946B-93B229B8CCFE}" srcOrd="0" destOrd="0" presId="urn:microsoft.com/office/officeart/2009/3/layout/IncreasingArrowsProcess"/>
    <dgm:cxn modelId="{A91B460E-32D2-480A-A690-0E20FE02383A}" type="presOf" srcId="{03BBB77A-CBF9-4176-BE76-59D9781944CA}" destId="{5559E720-039E-41ED-AA8E-5521AC902E4A}" srcOrd="0" destOrd="1" presId="urn:microsoft.com/office/officeart/2009/3/layout/IncreasingArrowsProcess"/>
    <dgm:cxn modelId="{088755AE-36D0-4177-AF5F-2C7648053FE0}" srcId="{7EF1212F-64C2-4D24-B12C-79E8F71E522A}" destId="{6F543F51-1F1A-4E82-A5D4-098069BA6D02}" srcOrd="0" destOrd="0" parTransId="{A1C5F276-E043-412C-8AC9-CC8B20869AA3}" sibTransId="{E212F914-FC20-487B-A7CC-9AF94785060A}"/>
    <dgm:cxn modelId="{12453295-2286-4A25-A3BD-53A5A7842BFF}" type="presOf" srcId="{0B850794-DE9E-44B6-A3BA-C602FB4356A5}" destId="{5559E720-039E-41ED-AA8E-5521AC902E4A}" srcOrd="0" destOrd="0" presId="urn:microsoft.com/office/officeart/2009/3/layout/IncreasingArrowsProcess"/>
    <dgm:cxn modelId="{0C2737C0-643F-43A5-BCC1-6AE5D2461F9F}" type="presOf" srcId="{94BA59FE-39F2-4343-8CD7-CCF53B39A180}" destId="{2646B17D-AA84-417A-8F7D-3FB7AAE269F0}" srcOrd="0" destOrd="0" presId="urn:microsoft.com/office/officeart/2009/3/layout/IncreasingArrowsProcess"/>
    <dgm:cxn modelId="{9B17F8C4-2529-4191-9492-F224FE32459C}" type="presOf" srcId="{7EF1212F-64C2-4D24-B12C-79E8F71E522A}" destId="{BE45EA9F-C47A-4834-BB4E-A1922151A596}" srcOrd="0" destOrd="0" presId="urn:microsoft.com/office/officeart/2009/3/layout/IncreasingArrowsProcess"/>
    <dgm:cxn modelId="{52261050-5222-4360-822A-D7F4273EA601}" type="presOf" srcId="{67A0CEFF-EC17-41A6-A735-39532E24E07D}" destId="{67042967-4F42-4774-AB24-B663ED5CC89F}" srcOrd="0" destOrd="0" presId="urn:microsoft.com/office/officeart/2009/3/layout/IncreasingArrowsProcess"/>
    <dgm:cxn modelId="{E29D62C4-405A-4C26-BCDA-20A033D338FF}" srcId="{D5C9F940-6DE8-4B8B-8C23-756C9480E641}" destId="{94BA59FE-39F2-4343-8CD7-CCF53B39A180}" srcOrd="0" destOrd="0" parTransId="{A482F069-E864-4E7B-99A3-EC6924FEABA2}" sibTransId="{88ED1A66-8CFA-4DE7-9ECE-CD0634D99575}"/>
    <dgm:cxn modelId="{5A0CC795-A9F9-423A-84EF-21D8A20C8086}" srcId="{55880368-DA22-48B4-B69A-1BB5DE73779E}" destId="{0B850794-DE9E-44B6-A3BA-C602FB4356A5}" srcOrd="0" destOrd="0" parTransId="{38DB4333-EC31-46D2-9929-C5C22CEFB52E}" sibTransId="{AEFB4807-5C79-4149-9DCA-C04F1285BFC0}"/>
    <dgm:cxn modelId="{9E4E437A-A441-4A14-9E38-5FF6E47B7681}" type="presOf" srcId="{55880368-DA22-48B4-B69A-1BB5DE73779E}" destId="{410FBE2D-4D69-4664-8ECB-EE7FA318CD40}" srcOrd="0" destOrd="0" presId="urn:microsoft.com/office/officeart/2009/3/layout/IncreasingArrowsProcess"/>
    <dgm:cxn modelId="{3C53BB01-ADF0-48EA-B2D4-1811FEC86C17}" srcId="{55880368-DA22-48B4-B69A-1BB5DE73779E}" destId="{03BBB77A-CBF9-4176-BE76-59D9781944CA}" srcOrd="1" destOrd="0" parTransId="{03D1BE01-C47E-4833-ADA3-82B2278CE4D1}" sibTransId="{2B496A7C-A281-4631-8A96-8B5669BF1792}"/>
    <dgm:cxn modelId="{3869F0CE-D7AE-4EF6-94F9-018AF41C49E0}" srcId="{67A0CEFF-EC17-41A6-A735-39532E24E07D}" destId="{55880368-DA22-48B4-B69A-1BB5DE73779E}" srcOrd="2" destOrd="0" parTransId="{1042EFE7-4822-4512-8E37-BE7B9783C58E}" sibTransId="{97C83D36-19DC-4A06-909E-1EECFAB3E15F}"/>
    <dgm:cxn modelId="{8C0EE336-3643-40D2-97F3-24691D2A7975}" type="presParOf" srcId="{67042967-4F42-4774-AB24-B663ED5CC89F}" destId="{52214B99-8F53-4A0C-A0B8-B375030FA7A3}" srcOrd="0" destOrd="0" presId="urn:microsoft.com/office/officeart/2009/3/layout/IncreasingArrowsProcess"/>
    <dgm:cxn modelId="{37C9B181-7310-4CEC-9F1C-45875224C9E9}" type="presParOf" srcId="{67042967-4F42-4774-AB24-B663ED5CC89F}" destId="{2646B17D-AA84-417A-8F7D-3FB7AAE269F0}" srcOrd="1" destOrd="0" presId="urn:microsoft.com/office/officeart/2009/3/layout/IncreasingArrowsProcess"/>
    <dgm:cxn modelId="{D2245E3E-0C40-43E2-8713-416FAA860BA4}" type="presParOf" srcId="{67042967-4F42-4774-AB24-B663ED5CC89F}" destId="{BE45EA9F-C47A-4834-BB4E-A1922151A596}" srcOrd="2" destOrd="0" presId="urn:microsoft.com/office/officeart/2009/3/layout/IncreasingArrowsProcess"/>
    <dgm:cxn modelId="{089A9E7D-89CE-4B36-B014-E5FF73BE2AFC}" type="presParOf" srcId="{67042967-4F42-4774-AB24-B663ED5CC89F}" destId="{7F7AD7D1-BEED-41C2-946B-93B229B8CCFE}" srcOrd="3" destOrd="0" presId="urn:microsoft.com/office/officeart/2009/3/layout/IncreasingArrowsProcess"/>
    <dgm:cxn modelId="{DCCC4195-025D-4732-B97F-40294F36DBE5}" type="presParOf" srcId="{67042967-4F42-4774-AB24-B663ED5CC89F}" destId="{410FBE2D-4D69-4664-8ECB-EE7FA318CD40}" srcOrd="4" destOrd="0" presId="urn:microsoft.com/office/officeart/2009/3/layout/IncreasingArrowsProcess"/>
    <dgm:cxn modelId="{70215015-AA81-41B7-AEAB-E28F2DCEF6E8}" type="presParOf" srcId="{67042967-4F42-4774-AB24-B663ED5CC89F}" destId="{5559E720-039E-41ED-AA8E-5521AC902E4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14B99-8F53-4A0C-A0B8-B375030FA7A3}">
      <dsp:nvSpPr>
        <dsp:cNvPr id="0" name=""/>
        <dsp:cNvSpPr/>
      </dsp:nvSpPr>
      <dsp:spPr>
        <a:xfrm>
          <a:off x="0" y="722452"/>
          <a:ext cx="8481301" cy="12352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rgbClr val="629DD1">
                <a:hueOff val="0"/>
                <a:satOff val="0"/>
                <a:lumOff val="0"/>
                <a:alphaOff val="0"/>
                <a:shade val="70000"/>
                <a:satMod val="120000"/>
              </a:srgbClr>
            </a:gs>
            <a:gs pos="35000">
              <a:srgbClr val="629DD1">
                <a:hueOff val="0"/>
                <a:satOff val="0"/>
                <a:lumOff val="0"/>
                <a:alphaOff val="0"/>
                <a:shade val="100000"/>
                <a:satMod val="150000"/>
              </a:srgbClr>
            </a:gs>
            <a:gs pos="70000">
              <a:srgbClr val="629DD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rgbClr>
            </a:gs>
            <a:gs pos="100000">
              <a:srgbClr val="629DD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rgbClr>
            </a:gs>
          </a:gsLst>
          <a:lin ang="162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rgbClr val="629DD1">
              <a:hueOff val="0"/>
              <a:satOff val="0"/>
              <a:lumOff val="0"/>
              <a:alphaOff val="0"/>
              <a:tint val="6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96088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Comprehensive Community Needs Assessment</a:t>
          </a:r>
          <a:endParaRPr lang="en-US" sz="1600" b="1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>
        <a:off x="0" y="1031252"/>
        <a:ext cx="8172501" cy="617600"/>
      </dsp:txXfrm>
    </dsp:sp>
    <dsp:sp modelId="{2646B17D-AA84-417A-8F7D-3FB7AAE269F0}">
      <dsp:nvSpPr>
        <dsp:cNvPr id="0" name=""/>
        <dsp:cNvSpPr/>
      </dsp:nvSpPr>
      <dsp:spPr>
        <a:xfrm>
          <a:off x="0" y="1636853"/>
          <a:ext cx="2612240" cy="237945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629DD1">
              <a:hueOff val="0"/>
              <a:satOff val="0"/>
              <a:lumOff val="0"/>
              <a:alphaOff val="0"/>
            </a:srgb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ysClr val="window" lastClr="FFFFFF">
              <a:hueOff val="0"/>
              <a:satOff val="0"/>
              <a:lumOff val="0"/>
              <a:alphaOff val="0"/>
              <a:tint val="60000"/>
            </a:sys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Community Survey – over 1,000 respondents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Stakeholder Interviews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Focus Groups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Data Review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sp:txBody>
      <dsp:txXfrm>
        <a:off x="0" y="1636853"/>
        <a:ext cx="2612240" cy="2379451"/>
      </dsp:txXfrm>
    </dsp:sp>
    <dsp:sp modelId="{BE45EA9F-C47A-4834-BB4E-A1922151A596}">
      <dsp:nvSpPr>
        <dsp:cNvPr id="0" name=""/>
        <dsp:cNvSpPr/>
      </dsp:nvSpPr>
      <dsp:spPr>
        <a:xfrm>
          <a:off x="2636836" y="1225059"/>
          <a:ext cx="5869060" cy="1235200"/>
        </a:xfrm>
        <a:prstGeom prst="rightArrow">
          <a:avLst>
            <a:gd name="adj1" fmla="val 50000"/>
            <a:gd name="adj2" fmla="val 50000"/>
          </a:avLst>
        </a:prstGeom>
        <a:solidFill>
          <a:srgbClr val="297FD5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rgbClr val="629DD1">
              <a:hueOff val="0"/>
              <a:satOff val="0"/>
              <a:lumOff val="0"/>
              <a:alphaOff val="0"/>
              <a:tint val="6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96088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Local Public Health Systems Performance</a:t>
          </a:r>
          <a:endParaRPr lang="en-US" sz="1600" b="1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>
        <a:off x="2636836" y="1533859"/>
        <a:ext cx="5560260" cy="617600"/>
      </dsp:txXfrm>
    </dsp:sp>
    <dsp:sp modelId="{7F7AD7D1-BEED-41C2-946B-93B229B8CCFE}">
      <dsp:nvSpPr>
        <dsp:cNvPr id="0" name=""/>
        <dsp:cNvSpPr/>
      </dsp:nvSpPr>
      <dsp:spPr>
        <a:xfrm>
          <a:off x="2645561" y="2174900"/>
          <a:ext cx="2612240" cy="184904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629DD1">
              <a:hueOff val="0"/>
              <a:satOff val="0"/>
              <a:lumOff val="0"/>
              <a:alphaOff val="0"/>
            </a:srgb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ysClr val="window" lastClr="FFFFFF">
              <a:hueOff val="0"/>
              <a:satOff val="0"/>
              <a:lumOff val="0"/>
              <a:alphaOff val="0"/>
              <a:tint val="60000"/>
            </a:sys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Review of the Public Health System by Subject Matter Experts and Community Stakeholders</a:t>
          </a:r>
          <a:endParaRPr lang="en-US" sz="1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sp:txBody>
      <dsp:txXfrm>
        <a:off x="2645561" y="2174900"/>
        <a:ext cx="2612240" cy="1849047"/>
      </dsp:txXfrm>
    </dsp:sp>
    <dsp:sp modelId="{410FBE2D-4D69-4664-8ECB-EE7FA318CD40}">
      <dsp:nvSpPr>
        <dsp:cNvPr id="0" name=""/>
        <dsp:cNvSpPr/>
      </dsp:nvSpPr>
      <dsp:spPr>
        <a:xfrm>
          <a:off x="5257805" y="1789253"/>
          <a:ext cx="3256819" cy="1235200"/>
        </a:xfrm>
        <a:prstGeom prst="rightArrow">
          <a:avLst>
            <a:gd name="adj1" fmla="val 50000"/>
            <a:gd name="adj2" fmla="val 50000"/>
          </a:avLst>
        </a:prstGeom>
        <a:solidFill>
          <a:srgbClr val="4A66AC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rgbClr val="629DD1">
              <a:hueOff val="0"/>
              <a:satOff val="0"/>
              <a:lumOff val="0"/>
              <a:alphaOff val="0"/>
              <a:tint val="6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96088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FFCF1D"/>
              </a:solidFill>
              <a:latin typeface="Century Gothic"/>
              <a:ea typeface="+mn-ea"/>
              <a:cs typeface="+mn-cs"/>
            </a:rPr>
            <a:t>Community Health Improvement Plan</a:t>
          </a:r>
          <a:endParaRPr lang="en-US" sz="1600" b="1" kern="1200" dirty="0">
            <a:solidFill>
              <a:srgbClr val="FFCF1D"/>
            </a:solidFill>
            <a:latin typeface="Century Gothic"/>
            <a:ea typeface="+mn-ea"/>
            <a:cs typeface="+mn-cs"/>
          </a:endParaRPr>
        </a:p>
      </dsp:txBody>
      <dsp:txXfrm>
        <a:off x="5257805" y="2098053"/>
        <a:ext cx="2948019" cy="617600"/>
      </dsp:txXfrm>
    </dsp:sp>
    <dsp:sp modelId="{5559E720-039E-41ED-AA8E-5521AC902E4A}">
      <dsp:nvSpPr>
        <dsp:cNvPr id="0" name=""/>
        <dsp:cNvSpPr/>
      </dsp:nvSpPr>
      <dsp:spPr>
        <a:xfrm>
          <a:off x="5257802" y="2740304"/>
          <a:ext cx="2612240" cy="1283636"/>
        </a:xfrm>
        <a:prstGeom prst="rect">
          <a:avLst/>
        </a:prstGeom>
        <a:solidFill>
          <a:srgbClr val="FFE997"/>
        </a:solidFill>
        <a:ln w="12700" cap="flat" cmpd="sng" algn="ctr">
          <a:solidFill>
            <a:srgbClr val="629DD1">
              <a:hueOff val="0"/>
              <a:satOff val="0"/>
              <a:lumOff val="0"/>
              <a:alphaOff val="0"/>
            </a:srgb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88900" dist="38100" dir="6600000" sx="101000" sy="101000" rotWithShape="0">
            <a:srgbClr val="000000">
              <a:alpha val="50000"/>
            </a:srgbClr>
          </a:outerShdw>
        </a:effectLst>
        <a:scene3d>
          <a:camera prst="perspectiveFront" fov="3000000"/>
          <a:lightRig rig="morning" dir="tl">
            <a:rot lat="0" lon="0" rev="1800000"/>
          </a:lightRig>
        </a:scene3d>
        <a:sp3d contourW="38100" prstMaterial="softEdge">
          <a:bevelT w="25400" h="38100"/>
          <a:contourClr>
            <a:sysClr val="window" lastClr="FFFFFF">
              <a:hueOff val="0"/>
              <a:satOff val="0"/>
              <a:lumOff val="0"/>
              <a:alphaOff val="0"/>
              <a:tint val="60000"/>
            </a:sys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Determining top health priorities to address and improve through coordinated efforts in the next 3-5 years.</a:t>
          </a:r>
          <a:endParaRPr lang="en-US" sz="1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sp:txBody>
      <dsp:txXfrm>
        <a:off x="5257802" y="2740304"/>
        <a:ext cx="2612240" cy="1283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0.7563</cdr:x>
      <cdr:y>0.96512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58000" y="6324600"/>
          <a:ext cx="22098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i="1" dirty="0" smtClean="0">
              <a:solidFill>
                <a:schemeClr val="bg1">
                  <a:lumMod val="50000"/>
                </a:schemeClr>
              </a:solidFill>
            </a:rPr>
            <a:t>* 2009 – 2013 ACS Census Estimates</a:t>
          </a:r>
          <a:endParaRPr lang="en-US" sz="1100" i="1" dirty="0">
            <a:solidFill>
              <a:schemeClr val="bg1">
                <a:lumMod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C6B138-535C-4CE8-B06B-FD23AA6D68E5}" type="datetimeFigureOut">
              <a:rPr lang="en-US" smtClean="0"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094ADA-E855-43F3-A3CF-3B9E2A35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4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3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09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0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person – about $12,000</a:t>
            </a:r>
          </a:p>
          <a:p>
            <a:r>
              <a:rPr lang="en-US" dirty="0" smtClean="0"/>
              <a:t>2 people – about $16,000</a:t>
            </a:r>
          </a:p>
          <a:p>
            <a:r>
              <a:rPr lang="en-US" dirty="0" smtClean="0"/>
              <a:t>Family of 4 with 2 adults and 2 children &lt; 18 – about</a:t>
            </a:r>
            <a:r>
              <a:rPr lang="en-US" baseline="0" dirty="0" smtClean="0"/>
              <a:t> $24,000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83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32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2928" indent="-222928"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Calibri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61532" indent="-29289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71589" indent="-234318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40224" indent="-234318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108860" indent="-234318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77495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046131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514766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983402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D3ECD21-6015-5143-A7D1-2246744C5DD6}" type="slidenum">
              <a:rPr lang="en-US"/>
              <a:pPr eaLnBrk="1" hangingPunct="1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66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2928" indent="-222928"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Calibri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61532" indent="-292897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71589" indent="-234318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40224" indent="-234318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108860" indent="-234318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77495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046131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514766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983402" indent="-2343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D3ECD21-6015-5143-A7D1-2246744C5DD6}" type="slidenum">
              <a:rPr 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4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8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77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9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2011-2013</a:t>
            </a:r>
          </a:p>
          <a:p>
            <a:r>
              <a:rPr lang="en-US" dirty="0" smtClean="0"/>
              <a:t>Riley</a:t>
            </a:r>
            <a:r>
              <a:rPr lang="en-US" baseline="0" dirty="0" smtClean="0"/>
              <a:t> Co: 74,893</a:t>
            </a:r>
          </a:p>
          <a:p>
            <a:r>
              <a:rPr lang="en-US" baseline="0" dirty="0" smtClean="0"/>
              <a:t>Manhattan: 55,483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20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2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2011-2013</a:t>
            </a:r>
          </a:p>
          <a:p>
            <a:r>
              <a:rPr lang="en-US" dirty="0" smtClean="0"/>
              <a:t>Riley</a:t>
            </a:r>
            <a:r>
              <a:rPr lang="en-US" baseline="0" dirty="0" smtClean="0"/>
              <a:t> Co: 74,893</a:t>
            </a:r>
          </a:p>
          <a:p>
            <a:r>
              <a:rPr lang="en-US" baseline="0" dirty="0" smtClean="0"/>
              <a:t>Manhattan: 55,483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7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1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FFCF1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C0D7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Shap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hap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Shap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hap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-518" y="1295400"/>
            <a:ext cx="9153144" cy="304800"/>
          </a:xfrm>
          <a:prstGeom prst="rect">
            <a:avLst/>
          </a:prstGeom>
          <a:solidFill>
            <a:srgbClr val="4B732F"/>
          </a:solidFill>
          <a:ln>
            <a:solidFill>
              <a:srgbClr val="4B7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" y="-19138"/>
            <a:ext cx="9144000" cy="133349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FFCF1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C0D7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Shap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hap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Shap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hap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b="36363"/>
          <a:stretch/>
        </p:blipFill>
        <p:spPr>
          <a:xfrm>
            <a:off x="-8603" y="0"/>
            <a:ext cx="9152603" cy="10668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9144" y="1066800"/>
            <a:ext cx="9153144" cy="304800"/>
          </a:xfrm>
          <a:prstGeom prst="rect">
            <a:avLst/>
          </a:prstGeom>
          <a:solidFill>
            <a:srgbClr val="4B732F"/>
          </a:solidFill>
          <a:ln>
            <a:solidFill>
              <a:srgbClr val="4B7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8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rgbClr val="6CA64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en-US" smtClean="0"/>
              <a:pPr/>
              <a:t>3/11/2015 9:58 AM</a:t>
            </a:fld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hap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9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rgbClr val="008A60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FFCF1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  <a:solidFill>
            <a:srgbClr val="C0D730"/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hap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14" name="Shap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65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hape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hape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hap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12" name="Shap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19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hape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hape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hap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14" name="Shap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Shap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rgbClr val="C0D730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Shap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rgbClr val="C0D730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324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49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31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solidFill>
            <a:srgbClr val="C0D730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hape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74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6534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28"/>
            <a:ext cx="7388352" cy="682287"/>
          </a:xfrm>
        </p:spPr>
        <p:txBody>
          <a:bodyPr/>
          <a:lstStyle>
            <a:lvl1pPr>
              <a:defRPr>
                <a:solidFill>
                  <a:srgbClr val="143F6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068019"/>
            <a:ext cx="8409791" cy="50581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57997" y="6173109"/>
            <a:ext cx="319990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/>
          <a:lstStyle/>
          <a:p>
            <a:fld id="{2BA96432-FC00-474E-991D-B2DBB399DFF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231190" y="6326571"/>
            <a:ext cx="3262083" cy="365125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i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Healthy people in a healthy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0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rgbClr val="6CA64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en-US" smtClean="0"/>
              <a:pPr/>
              <a:t>3/11/2015 9:58 AM</a:t>
            </a:fld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hap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rgbClr val="008A60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FFCF1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  <a:solidFill>
            <a:srgbClr val="C0D730"/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hap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14" name="Shap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hape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hape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hap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12" name="Shap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hape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hape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hap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14" name="Shap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Shap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rgbClr val="C0D730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Shap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rgbClr val="C0D730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5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://www.viachristi.org/sites/default/files/pictures/Hospitals/manhattan/Mercy-logo-for-FB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17395"/>
            <a:ext cx="626745" cy="62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rileycountyks.gov/ImageRepository/Document?documentID=1153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6233991"/>
            <a:ext cx="556966" cy="45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en-US" smtClean="0"/>
              <a:pPr/>
              <a:t>3/11/2015 9:58 AM</a:t>
            </a:fld>
            <a:endParaRPr lang="en-US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hap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solidFill>
            <a:srgbClr val="C0D730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hape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rgbClr val="FFCF1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C0D7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10" name="Picture 9" descr="http://www.viachristi.org/sites/default/files/pictures/Hospitals/manhattan/Mercy-logo-for-FB.jpg"/>
          <p:cNvPicPr/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3" y="6223302"/>
            <a:ext cx="626745" cy="62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://www.rileycountyks.gov/ImageRepository/Document?documentID=11539"/>
          <p:cNvPicPr/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2" y="6369440"/>
            <a:ext cx="556966" cy="45561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3" r:id="rId7"/>
    <p:sldLayoutId id="2147483701" r:id="rId8"/>
    <p:sldLayoutId id="2147483702" r:id="rId9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rgbClr val="008A60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rgbClr val="008A60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rgbClr val="C0D730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rgbClr val="FFCF1D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rgbClr val="C0D730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rgbClr val="FFCF1D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rgbClr val="FFCF1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C0D73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3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5" r:id="rId10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rgbClr val="008A60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rgbClr val="008A60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rgbClr val="C0D730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rgbClr val="FFCF1D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rgbClr val="C0D730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rgbClr val="FFCF1D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ileycountycommunityneedsassessment.org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362200" y="1981200"/>
            <a:ext cx="6477000" cy="3733800"/>
          </a:xfrm>
        </p:spPr>
        <p:txBody>
          <a:bodyPr>
            <a:noAutofit/>
          </a:bodyPr>
          <a:lstStyle/>
          <a:p>
            <a:r>
              <a:rPr lang="en-US" sz="6000" b="1" cap="small" dirty="0" smtClean="0"/>
              <a:t>Riley County Community Health Improvement </a:t>
            </a:r>
            <a:br>
              <a:rPr lang="en-US" sz="6000" b="1" cap="small" dirty="0" smtClean="0"/>
            </a:br>
            <a:r>
              <a:rPr lang="en-US" sz="6000" b="1" cap="small" dirty="0" smtClean="0"/>
              <a:t>Planning Meeting</a:t>
            </a:r>
            <a:endParaRPr lang="en-US" sz="4800" b="1" cap="small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438400" y="6050037"/>
            <a:ext cx="66294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March </a:t>
            </a:r>
            <a:r>
              <a:rPr lang="en-US" dirty="0" smtClean="0"/>
              <a:t>11,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0010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0" y="152400"/>
          <a:ext cx="90678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25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6934200" y="6629400"/>
            <a:ext cx="2209800" cy="2286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* 2009 – 2013 ACS Census Estimates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971800"/>
            <a:ext cx="6477000" cy="2895600"/>
          </a:xfrm>
        </p:spPr>
        <p:txBody>
          <a:bodyPr>
            <a:noAutofit/>
          </a:bodyPr>
          <a:lstStyle/>
          <a:p>
            <a:r>
              <a:rPr lang="en-US" sz="6000" cap="small" dirty="0" smtClean="0"/>
              <a:t>Socioeconomic Overview</a:t>
            </a:r>
            <a:br>
              <a:rPr lang="en-US" sz="6000" cap="small" dirty="0" smtClean="0"/>
            </a:br>
            <a:r>
              <a:rPr lang="en-US" sz="4800" cap="small" dirty="0" smtClean="0"/>
              <a:t>- Income</a:t>
            </a:r>
            <a:br>
              <a:rPr lang="en-US" sz="4800" cap="small" dirty="0" smtClean="0"/>
            </a:br>
            <a:r>
              <a:rPr lang="en-US" sz="4800" cap="small" dirty="0" smtClean="0"/>
              <a:t>- Education</a:t>
            </a:r>
            <a:endParaRPr lang="en-US" sz="48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8" r="97188">
                        <a14:foregroundMark x1="66563" y1="31563" x2="97188" y2="50938"/>
                        <a14:foregroundMark x1="63750" y1="31563" x2="66250" y2="30938"/>
                        <a14:foregroundMark x1="90000" y1="43125" x2="94063" y2="44063"/>
                        <a14:foregroundMark x1="91875" y1="43750" x2="91563" y2="43750"/>
                        <a14:foregroundMark x1="17813" y1="42188" x2="32813" y2="31250"/>
                        <a14:foregroundMark x1="33750" y1="31250" x2="43438" y2="33125"/>
                        <a14:foregroundMark x1="79375" y1="77500" x2="89063" y2="55937"/>
                        <a14:foregroundMark x1="2813" y1="53125" x2="7187" y2="50000"/>
                      </a14:backgroundRemoval>
                    </a14:imgEffect>
                  </a14:imgLayer>
                </a14:imgProps>
              </a:ext>
            </a:extLst>
          </a:blip>
          <a:srcRect t="20000" b="12500"/>
          <a:stretch/>
        </p:blipFill>
        <p:spPr>
          <a:xfrm>
            <a:off x="6400800" y="3733800"/>
            <a:ext cx="259644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6934200" y="6629400"/>
            <a:ext cx="2209800" cy="2286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* 2009 – 2013 ACS Census Estimates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76200" y="76200"/>
          <a:ext cx="9067800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059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6934200" y="6629400"/>
            <a:ext cx="2209800" cy="2286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* 2009 – 2013 ACS Census Estimates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741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6934200" y="6629400"/>
            <a:ext cx="2209800" cy="2286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* 2009 – 2013 ACS Census Estimates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76200" y="76200"/>
          <a:ext cx="9067800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48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6934200" y="6629400"/>
            <a:ext cx="2209800" cy="2286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* 2011 – 2013 ACS Census Estimates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76200" y="0"/>
          <a:ext cx="90678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28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0"/>
            <a:ext cx="6477000" cy="4038600"/>
          </a:xfrm>
        </p:spPr>
        <p:txBody>
          <a:bodyPr>
            <a:noAutofit/>
          </a:bodyPr>
          <a:lstStyle/>
          <a:p>
            <a:r>
              <a:rPr lang="en-US" sz="6000" cap="small" dirty="0" smtClean="0"/>
              <a:t>Riley County Comprehensive Community Needs Assessment (CCNA)</a:t>
            </a:r>
            <a:endParaRPr lang="en-US" sz="60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Overview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361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2525" y="3127375"/>
            <a:ext cx="1524000" cy="1471613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   </a:t>
            </a:r>
          </a:p>
        </p:txBody>
      </p:sp>
      <p:pic>
        <p:nvPicPr>
          <p:cNvPr id="20484" name="Picture 9" descr="Template-Design-2.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368" r="1575" b="24911"/>
          <a:stretch>
            <a:fillRect/>
          </a:stretch>
        </p:blipFill>
        <p:spPr bwMode="auto">
          <a:xfrm>
            <a:off x="31750" y="1876425"/>
            <a:ext cx="90805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wsu_horizontal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53150"/>
            <a:ext cx="15541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Slide Number Placeholder 6"/>
          <p:cNvSpPr txBox="1">
            <a:spLocks/>
          </p:cNvSpPr>
          <p:nvPr/>
        </p:nvSpPr>
        <p:spPr bwMode="auto">
          <a:xfrm>
            <a:off x="152400" y="6432550"/>
            <a:ext cx="8382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68AA4C-6814-495B-99CF-5E80106692D8}" type="slidenum">
              <a:rPr lang="en-US" sz="1200">
                <a:solidFill>
                  <a:srgbClr val="7F7F7F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sz="12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20487" name="Title 1"/>
          <p:cNvSpPr txBox="1">
            <a:spLocks/>
          </p:cNvSpPr>
          <p:nvPr/>
        </p:nvSpPr>
        <p:spPr bwMode="auto">
          <a:xfrm>
            <a:off x="228600" y="2057400"/>
            <a:ext cx="861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100" i="1" dirty="0">
                <a:latin typeface="Georgia" panose="02040502050405020303" pitchFamily="18" charset="0"/>
              </a:rPr>
              <a:t>“</a:t>
            </a:r>
            <a:r>
              <a:rPr lang="en-US" sz="3100" i="1" dirty="0">
                <a:latin typeface="Georgia" panose="02040502050405020303" pitchFamily="18" charset="0"/>
              </a:rPr>
              <a:t>The overarching theme of the data collected is that Riley County is a community that is divided between a high quality of life, prosperity, and growth on one hand, and dwindling resources for and lack of attention to those who are most in need on the other.</a:t>
            </a:r>
            <a:r>
              <a:rPr lang="en-US" altLang="en-US" sz="3100" i="1" dirty="0">
                <a:latin typeface="Georgia" panose="02040502050405020303" pitchFamily="18" charset="0"/>
              </a:rPr>
              <a:t>”</a:t>
            </a:r>
            <a:endParaRPr lang="en-US" sz="3100" i="1" dirty="0"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9725" y="6019800"/>
            <a:ext cx="2174875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2048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6766" r="7098" b="17412"/>
          <a:stretch>
            <a:fillRect/>
          </a:stretch>
        </p:blipFill>
        <p:spPr bwMode="auto">
          <a:xfrm>
            <a:off x="5813425" y="5697538"/>
            <a:ext cx="30257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CCNA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16952" cy="5105400"/>
          </a:xfrm>
        </p:spPr>
        <p:txBody>
          <a:bodyPr>
            <a:normAutofit/>
          </a:bodyPr>
          <a:lstStyle/>
          <a:p>
            <a:pPr>
              <a:buClr>
                <a:srgbClr val="C0D730"/>
              </a:buClr>
            </a:pPr>
            <a:r>
              <a:rPr lang="en-US" sz="3000" dirty="0" smtClean="0">
                <a:solidFill>
                  <a:srgbClr val="2E75B6"/>
                </a:solidFill>
              </a:rPr>
              <a:t>High quality of life</a:t>
            </a:r>
          </a:p>
          <a:p>
            <a:pPr>
              <a:buClr>
                <a:srgbClr val="C0D730"/>
              </a:buClr>
            </a:pPr>
            <a:r>
              <a:rPr lang="en-US" sz="3000" dirty="0" smtClean="0">
                <a:solidFill>
                  <a:srgbClr val="2E75B6"/>
                </a:solidFill>
              </a:rPr>
              <a:t>Growth</a:t>
            </a:r>
          </a:p>
          <a:p>
            <a:pPr>
              <a:buClr>
                <a:srgbClr val="C0D730"/>
              </a:buClr>
            </a:pPr>
            <a:r>
              <a:rPr lang="en-US" sz="3000" dirty="0" smtClean="0">
                <a:solidFill>
                  <a:srgbClr val="2E75B6"/>
                </a:solidFill>
              </a:rPr>
              <a:t>Spirit of community and collaboration</a:t>
            </a:r>
          </a:p>
          <a:p>
            <a:pPr>
              <a:buClr>
                <a:srgbClr val="C0D730"/>
              </a:buClr>
            </a:pPr>
            <a:endParaRPr lang="en-US" sz="3000" dirty="0"/>
          </a:p>
          <a:p>
            <a:pPr>
              <a:buClr>
                <a:srgbClr val="C0D730"/>
              </a:buClr>
            </a:pPr>
            <a:r>
              <a:rPr lang="en-US" sz="3000" dirty="0">
                <a:solidFill>
                  <a:srgbClr val="FA9500"/>
                </a:solidFill>
              </a:rPr>
              <a:t>“Invisible” population with significant needs</a:t>
            </a:r>
          </a:p>
          <a:p>
            <a:pPr>
              <a:buClr>
                <a:srgbClr val="C0D730"/>
              </a:buClr>
            </a:pPr>
            <a:r>
              <a:rPr lang="en-US" sz="3000" dirty="0" smtClean="0">
                <a:solidFill>
                  <a:srgbClr val="FA9500"/>
                </a:solidFill>
              </a:rPr>
              <a:t>Lack of accessible and affordable mental health services</a:t>
            </a:r>
          </a:p>
          <a:p>
            <a:pPr>
              <a:buClr>
                <a:srgbClr val="C0D730"/>
              </a:buClr>
            </a:pPr>
            <a:r>
              <a:rPr lang="en-US" sz="3000" dirty="0" smtClean="0">
                <a:solidFill>
                  <a:srgbClr val="FA9500"/>
                </a:solidFill>
              </a:rPr>
              <a:t>Lack of affordable housing</a:t>
            </a:r>
          </a:p>
          <a:p>
            <a:pPr>
              <a:buClr>
                <a:srgbClr val="C0D730"/>
              </a:buClr>
            </a:pPr>
            <a:r>
              <a:rPr lang="en-US" sz="3000" dirty="0" smtClean="0">
                <a:solidFill>
                  <a:srgbClr val="FA9500"/>
                </a:solidFill>
              </a:rPr>
              <a:t>Lack of accessible and affordable child care</a:t>
            </a:r>
          </a:p>
        </p:txBody>
      </p:sp>
      <p:sp>
        <p:nvSpPr>
          <p:cNvPr id="4" name="Cross 3"/>
          <p:cNvSpPr/>
          <p:nvPr/>
        </p:nvSpPr>
        <p:spPr>
          <a:xfrm>
            <a:off x="8001000" y="2057400"/>
            <a:ext cx="609600" cy="609600"/>
          </a:xfrm>
          <a:prstGeom prst="plus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E75B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4800" y="4953000"/>
            <a:ext cx="762000" cy="228600"/>
          </a:xfrm>
          <a:prstGeom prst="rect">
            <a:avLst/>
          </a:prstGeom>
          <a:solidFill>
            <a:srgbClr val="FA9500"/>
          </a:solidFill>
          <a:ln>
            <a:solidFill>
              <a:srgbClr val="FA9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67200" y="3207602"/>
            <a:ext cx="4572000" cy="2514600"/>
          </a:xfrm>
        </p:spPr>
        <p:txBody>
          <a:bodyPr>
            <a:noAutofit/>
          </a:bodyPr>
          <a:lstStyle/>
          <a:p>
            <a:r>
              <a:rPr lang="en-US" sz="4800" b="1" cap="small" dirty="0" smtClean="0"/>
              <a:t>Can we Make a Difference in our Community’s Health?</a:t>
            </a:r>
            <a:endParaRPr lang="en-US" sz="4800" b="1" cap="small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kansascity.com/living/star-magazine/3d93a8/picture5388762/ALTERNATES/FREE_960/family%20gathered%20in%20front%20of%20a%20dugout%20%20somewhere%20between%20Manhattan%20and%20Wabau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3534" r="17535" b="17555"/>
          <a:stretch/>
        </p:blipFill>
        <p:spPr bwMode="auto">
          <a:xfrm>
            <a:off x="457200" y="457200"/>
            <a:ext cx="296391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jonline.com/sites/default/files/imagecache/superphoto/133213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3589" r="1277" b="32674"/>
          <a:stretch/>
        </p:blipFill>
        <p:spPr bwMode="auto">
          <a:xfrm>
            <a:off x="466373" y="3657600"/>
            <a:ext cx="2954745" cy="197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orldonline.media.clients.ellingtoncms.com/img/croppedphotos/2013/03/08/go_genealogist_2_t640.jpg?a6ea3ebd4438a44b86d2e9c39ecf7613005fe06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r="13802" b="32394"/>
          <a:stretch/>
        </p:blipFill>
        <p:spPr bwMode="auto">
          <a:xfrm>
            <a:off x="4419600" y="457200"/>
            <a:ext cx="4028750" cy="15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0"/>
            <a:ext cx="6477000" cy="3352800"/>
          </a:xfrm>
        </p:spPr>
        <p:txBody>
          <a:bodyPr>
            <a:noAutofit/>
          </a:bodyPr>
          <a:lstStyle/>
          <a:p>
            <a:r>
              <a:rPr lang="en-US" sz="7200" cap="small" dirty="0" smtClean="0"/>
              <a:t>Quality of Life</a:t>
            </a:r>
            <a:endParaRPr lang="en-US" sz="72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Riley County Comprehensive                               Community Needs Assessment</a:t>
            </a:r>
            <a:endParaRPr lang="en-US" sz="2400" dirty="0"/>
          </a:p>
        </p:txBody>
      </p:sp>
      <p:pic>
        <p:nvPicPr>
          <p:cNvPr id="5" name="Picture 2" descr="http://www.itespresso.fr/wp-content/uploads/2013/12/twitter-france-2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71" b="91529" l="2060" r="98867">
                        <a14:foregroundMark x1="21215" y1="38353" x2="21215" y2="38353"/>
                        <a14:foregroundMark x1="47580" y1="23765" x2="47580" y2="23765"/>
                        <a14:foregroundMark x1="84655" y1="31647" x2="84655" y2="31647"/>
                        <a14:foregroundMark x1="72503" y1="81647" x2="72503" y2="81647"/>
                        <a14:foregroundMark x1="36766" y1="85176" x2="36766" y2="85176"/>
                        <a14:foregroundMark x1="65602" y1="83647" x2="65602" y2="83647"/>
                        <a14:foregroundMark x1="71885" y1="76118" x2="71885" y2="76118"/>
                        <a14:foregroundMark x1="43048" y1="89529" x2="67353" y2="89529"/>
                        <a14:foregroundMark x1="71164" y1="29647" x2="71164" y2="29647"/>
                        <a14:foregroundMark x1="67353" y1="28471" x2="92688" y2="2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6" t="9040" r="1169" b="7344"/>
          <a:stretch/>
        </p:blipFill>
        <p:spPr bwMode="auto">
          <a:xfrm>
            <a:off x="3657600" y="1600200"/>
            <a:ext cx="232101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019800" cy="990600"/>
          </a:xfrm>
        </p:spPr>
        <p:txBody>
          <a:bodyPr/>
          <a:lstStyle/>
          <a:p>
            <a:r>
              <a:rPr lang="en-US" dirty="0" smtClean="0"/>
              <a:t>Quality of Life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839200" cy="5181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Percent respondents who “agree” or “strongly agree”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>
                <a:solidFill>
                  <a:srgbClr val="6CA644"/>
                </a:solidFill>
              </a:rPr>
              <a:t>88%  </a:t>
            </a:r>
            <a:r>
              <a:rPr lang="en-US" dirty="0" smtClean="0">
                <a:solidFill>
                  <a:srgbClr val="2E75B6"/>
                </a:solidFill>
              </a:rPr>
              <a:t>There are opportunities to volunteer in my community</a:t>
            </a:r>
          </a:p>
          <a:p>
            <a:pPr marL="0" indent="0">
              <a:buNone/>
            </a:pPr>
            <a:r>
              <a:rPr lang="en-US" dirty="0">
                <a:solidFill>
                  <a:srgbClr val="6CA644"/>
                </a:solidFill>
              </a:rPr>
              <a:t>87%  </a:t>
            </a:r>
            <a:r>
              <a:rPr lang="en-US" dirty="0">
                <a:solidFill>
                  <a:srgbClr val="2E75B6"/>
                </a:solidFill>
              </a:rPr>
              <a:t>This is a safe place to live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CA644"/>
                </a:solidFill>
              </a:rPr>
              <a:t>86%  </a:t>
            </a:r>
            <a:r>
              <a:rPr lang="en-US" dirty="0" smtClean="0">
                <a:solidFill>
                  <a:srgbClr val="2E75B6"/>
                </a:solidFill>
              </a:rPr>
              <a:t>This is a good place to raise children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CA644"/>
                </a:solidFill>
              </a:rPr>
              <a:t>85%  </a:t>
            </a:r>
            <a:r>
              <a:rPr lang="en-US" dirty="0" smtClean="0">
                <a:solidFill>
                  <a:srgbClr val="2E75B6"/>
                </a:solidFill>
              </a:rPr>
              <a:t>This is a beautiful place to live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6CA644"/>
                </a:solidFill>
              </a:rPr>
              <a:t>82%  </a:t>
            </a:r>
            <a:r>
              <a:rPr lang="en-US" dirty="0" smtClean="0">
                <a:solidFill>
                  <a:srgbClr val="2E75B6"/>
                </a:solidFill>
              </a:rPr>
              <a:t>I am satisfied with the quality of life in this community</a:t>
            </a:r>
          </a:p>
          <a:p>
            <a:pPr marL="0" indent="0">
              <a:buNone/>
            </a:pPr>
            <a:endParaRPr lang="en-US" dirty="0">
              <a:solidFill>
                <a:srgbClr val="2E75B6"/>
              </a:solidFill>
            </a:endParaRPr>
          </a:p>
          <a:p>
            <a:pPr marL="914400" indent="-914400">
              <a:buNone/>
            </a:pPr>
            <a:r>
              <a:rPr lang="en-US" dirty="0">
                <a:solidFill>
                  <a:srgbClr val="6CA644"/>
                </a:solidFill>
              </a:rPr>
              <a:t>41%  </a:t>
            </a:r>
            <a:r>
              <a:rPr lang="en-US" dirty="0">
                <a:solidFill>
                  <a:srgbClr val="FA9500"/>
                </a:solidFill>
              </a:rPr>
              <a:t>I am satisfied with local government</a:t>
            </a:r>
          </a:p>
          <a:p>
            <a:pPr marL="914400" indent="-914400">
              <a:buNone/>
            </a:pPr>
            <a:r>
              <a:rPr lang="en-US" dirty="0" smtClean="0">
                <a:solidFill>
                  <a:srgbClr val="6CA644"/>
                </a:solidFill>
              </a:rPr>
              <a:t>39%  </a:t>
            </a:r>
            <a:r>
              <a:rPr lang="en-US" dirty="0" smtClean="0">
                <a:solidFill>
                  <a:srgbClr val="FA9500"/>
                </a:solidFill>
              </a:rPr>
              <a:t>All residents think that they can make the community a better place to live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9014" y="2796067"/>
            <a:ext cx="914324" cy="1371487"/>
          </a:xfrm>
          <a:prstGeom prst="rect">
            <a:avLst/>
          </a:prstGeom>
        </p:spPr>
      </p:pic>
      <p:pic>
        <p:nvPicPr>
          <p:cNvPr id="7" name="Picture 2" descr="http://www.itespresso.fr/wp-content/uploads/2013/12/twitter-france-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1" b="91529" l="2060" r="98867">
                        <a14:foregroundMark x1="21215" y1="38353" x2="21215" y2="38353"/>
                        <a14:foregroundMark x1="47580" y1="23765" x2="47580" y2="23765"/>
                        <a14:foregroundMark x1="84655" y1="31647" x2="84655" y2="31647"/>
                        <a14:foregroundMark x1="72503" y1="81647" x2="72503" y2="81647"/>
                        <a14:foregroundMark x1="36766" y1="85176" x2="36766" y2="85176"/>
                        <a14:foregroundMark x1="65602" y1="83647" x2="65602" y2="83647"/>
                        <a14:foregroundMark x1="71885" y1="76118" x2="71885" y2="76118"/>
                        <a14:foregroundMark x1="43048" y1="89529" x2="67353" y2="89529"/>
                        <a14:foregroundMark x1="71164" y1="29647" x2="71164" y2="29647"/>
                        <a14:foregroundMark x1="67353" y1="28471" x2="92688" y2="2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6" t="9040" r="1169" b="7344"/>
          <a:stretch/>
        </p:blipFill>
        <p:spPr bwMode="auto">
          <a:xfrm>
            <a:off x="7315200" y="228600"/>
            <a:ext cx="1524000" cy="11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24" y="232487"/>
            <a:ext cx="8001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Quality of Life: High-Low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839200" cy="5181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Which did respondents score most important? (The rest were least important.)</a:t>
            </a:r>
          </a:p>
          <a:p>
            <a:pPr marL="0" indent="0">
              <a:buNone/>
            </a:pPr>
            <a:endParaRPr lang="en-US" sz="3200" b="1" dirty="0" smtClean="0"/>
          </a:p>
          <a:p>
            <a:pPr marL="457200" indent="-457200"/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Resources for Parents</a:t>
            </a:r>
          </a:p>
          <a:p>
            <a:pPr marL="457200" indent="-457200"/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Good schools</a:t>
            </a:r>
          </a:p>
          <a:p>
            <a:pPr marL="457200" indent="-457200"/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disease rates</a:t>
            </a:r>
          </a:p>
          <a:p>
            <a:pPr marL="457200" indent="-457200"/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level child abuse</a:t>
            </a:r>
          </a:p>
          <a:p>
            <a:pPr marL="457200" indent="-457200"/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disease rates</a:t>
            </a:r>
          </a:p>
        </p:txBody>
      </p:sp>
      <p:sp>
        <p:nvSpPr>
          <p:cNvPr id="5" name="Up Arrow 4"/>
          <p:cNvSpPr/>
          <p:nvPr/>
        </p:nvSpPr>
        <p:spPr>
          <a:xfrm>
            <a:off x="6274724" y="3276600"/>
            <a:ext cx="990600" cy="144780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0800000">
            <a:off x="7646324" y="4876800"/>
            <a:ext cx="990600" cy="14478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itespresso.fr/wp-content/uploads/2013/12/twitter-france-2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71" b="91529" l="2060" r="98867">
                        <a14:foregroundMark x1="21215" y1="38353" x2="21215" y2="38353"/>
                        <a14:foregroundMark x1="47580" y1="23765" x2="47580" y2="23765"/>
                        <a14:foregroundMark x1="84655" y1="31647" x2="84655" y2="31647"/>
                        <a14:foregroundMark x1="72503" y1="81647" x2="72503" y2="81647"/>
                        <a14:foregroundMark x1="36766" y1="85176" x2="36766" y2="85176"/>
                        <a14:foregroundMark x1="65602" y1="83647" x2="65602" y2="83647"/>
                        <a14:foregroundMark x1="71885" y1="76118" x2="71885" y2="76118"/>
                        <a14:foregroundMark x1="43048" y1="89529" x2="67353" y2="89529"/>
                        <a14:foregroundMark x1="71164" y1="29647" x2="71164" y2="29647"/>
                        <a14:foregroundMark x1="67353" y1="28471" x2="92688" y2="2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6" t="9040" r="1169" b="7344"/>
          <a:stretch/>
        </p:blipFill>
        <p:spPr bwMode="auto">
          <a:xfrm>
            <a:off x="7516757" y="72312"/>
            <a:ext cx="1524000" cy="11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5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6501767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Most Important Factors that Contribute to Quality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8392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 smtClean="0"/>
              <a:t>Percent respondents who selected these among their top three: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6CA644"/>
                </a:solidFill>
              </a:rPr>
              <a:t>33%  </a:t>
            </a:r>
            <a:r>
              <a:rPr lang="en-US" dirty="0" smtClean="0">
                <a:solidFill>
                  <a:srgbClr val="2E75B6"/>
                </a:solidFill>
              </a:rPr>
              <a:t>Good schools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6CA644"/>
                </a:solidFill>
              </a:rPr>
              <a:t>30%  </a:t>
            </a:r>
            <a:r>
              <a:rPr lang="en-US" dirty="0" smtClean="0">
                <a:solidFill>
                  <a:srgbClr val="2E75B6"/>
                </a:solidFill>
              </a:rPr>
              <a:t>Good place to raise children</a:t>
            </a:r>
            <a:endParaRPr lang="en-US" dirty="0">
              <a:solidFill>
                <a:srgbClr val="2E75B6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6CA644"/>
                </a:solidFill>
              </a:rPr>
              <a:t>25%  </a:t>
            </a:r>
            <a:r>
              <a:rPr lang="en-US" dirty="0" smtClean="0">
                <a:solidFill>
                  <a:srgbClr val="2E75B6"/>
                </a:solidFill>
              </a:rPr>
              <a:t>Clean environment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6CA644"/>
                </a:solidFill>
              </a:rPr>
              <a:t>24%  </a:t>
            </a:r>
            <a:r>
              <a:rPr lang="en-US" dirty="0" smtClean="0">
                <a:solidFill>
                  <a:srgbClr val="2E75B6"/>
                </a:solidFill>
              </a:rPr>
              <a:t>Safe neighborhoods</a:t>
            </a:r>
            <a:endParaRPr lang="en-US" dirty="0">
              <a:solidFill>
                <a:srgbClr val="2E75B6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6CA644"/>
                </a:solidFill>
              </a:rPr>
              <a:t>19%  </a:t>
            </a:r>
            <a:r>
              <a:rPr lang="en-US" dirty="0" smtClean="0">
                <a:solidFill>
                  <a:srgbClr val="2E75B6"/>
                </a:solidFill>
              </a:rPr>
              <a:t>Healthy economy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6CA644"/>
                </a:solidFill>
              </a:rPr>
              <a:t>18%  </a:t>
            </a:r>
            <a:r>
              <a:rPr lang="en-US" dirty="0" smtClean="0">
                <a:solidFill>
                  <a:srgbClr val="2E75B6"/>
                </a:solidFill>
              </a:rPr>
              <a:t>Low crime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15"/>
          <a:stretch/>
        </p:blipFill>
        <p:spPr>
          <a:xfrm>
            <a:off x="5334000" y="2103210"/>
            <a:ext cx="993038" cy="1025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819400"/>
            <a:ext cx="104013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112" b="1"/>
          <a:stretch/>
        </p:blipFill>
        <p:spPr>
          <a:xfrm>
            <a:off x="5338692" y="3586276"/>
            <a:ext cx="1004075" cy="954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267200"/>
            <a:ext cx="1076073" cy="1076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512" y="4953000"/>
            <a:ext cx="1057156" cy="108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267" y="5777855"/>
            <a:ext cx="937006" cy="982714"/>
          </a:xfrm>
          <a:prstGeom prst="rect">
            <a:avLst/>
          </a:prstGeom>
        </p:spPr>
      </p:pic>
      <p:pic>
        <p:nvPicPr>
          <p:cNvPr id="12" name="Picture 2" descr="http://www.itespresso.fr/wp-content/uploads/2013/12/twitter-france-20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71" b="91529" l="2060" r="98867">
                        <a14:foregroundMark x1="21215" y1="38353" x2="21215" y2="38353"/>
                        <a14:foregroundMark x1="47580" y1="23765" x2="47580" y2="23765"/>
                        <a14:foregroundMark x1="84655" y1="31647" x2="84655" y2="31647"/>
                        <a14:foregroundMark x1="72503" y1="81647" x2="72503" y2="81647"/>
                        <a14:foregroundMark x1="36766" y1="85176" x2="36766" y2="85176"/>
                        <a14:foregroundMark x1="65602" y1="83647" x2="65602" y2="83647"/>
                        <a14:foregroundMark x1="71885" y1="76118" x2="71885" y2="76118"/>
                        <a14:foregroundMark x1="43048" y1="89529" x2="67353" y2="89529"/>
                        <a14:foregroundMark x1="71164" y1="29647" x2="71164" y2="29647"/>
                        <a14:foregroundMark x1="67353" y1="28471" x2="92688" y2="2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6" t="9040" r="1169" b="7344"/>
          <a:stretch/>
        </p:blipFill>
        <p:spPr bwMode="auto">
          <a:xfrm>
            <a:off x="7482973" y="72312"/>
            <a:ext cx="1524000" cy="11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0"/>
            <a:ext cx="6477000" cy="3352800"/>
          </a:xfrm>
        </p:spPr>
        <p:txBody>
          <a:bodyPr>
            <a:noAutofit/>
          </a:bodyPr>
          <a:lstStyle/>
          <a:p>
            <a:r>
              <a:rPr lang="en-US" sz="7200" cap="small" dirty="0" smtClean="0"/>
              <a:t>Physical Health</a:t>
            </a:r>
            <a:endParaRPr lang="en-US" sz="72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Riley County Comprehensive                               Community Needs Assessment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29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76201" y="76200"/>
          <a:ext cx="8991599" cy="6673600"/>
        </p:xfrm>
        <a:graphic>
          <a:graphicData uri="http://schemas.openxmlformats.org/drawingml/2006/table">
            <a:tbl>
              <a:tblPr firstRow="1" bandRow="1">
                <a:noFill/>
                <a:tableStyleId>{775DCB02-9BB8-47FD-8907-85C794F793BA}</a:tableStyleId>
              </a:tblPr>
              <a:tblGrid>
                <a:gridCol w="6095999"/>
                <a:gridCol w="1371600"/>
                <a:gridCol w="15240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Health Data from Secondary Sources </a:t>
                      </a:r>
                    </a:p>
                    <a:p>
                      <a:r>
                        <a:rPr lang="en-US" sz="1800" b="0" dirty="0" smtClean="0"/>
                        <a:t>(2013 data, unless otherwise indicated)</a:t>
                      </a:r>
                      <a:endParaRPr lang="en-US" sz="1800" b="0" dirty="0"/>
                    </a:p>
                  </a:txBody>
                  <a:tcPr anchor="ctr"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A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Kansas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A6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Riley County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A644"/>
                    </a:solidFill>
                  </a:tcPr>
                </a:tc>
              </a:tr>
              <a:tr h="116575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Percent adults with fair or poor self- perceived health status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15.4%</a:t>
                      </a:r>
                      <a:endParaRPr 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8.7%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</a:tr>
              <a:tr h="88819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Percent population without</a:t>
                      </a:r>
                      <a:r>
                        <a:rPr lang="en-US" sz="28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health insurance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12.3%</a:t>
                      </a:r>
                      <a:endParaRPr 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6.2%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</a:tr>
              <a:tr h="88819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Percent adults with</a:t>
                      </a:r>
                      <a:r>
                        <a:rPr lang="en-US" sz="28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hypertension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31.3%</a:t>
                      </a:r>
                      <a:endParaRPr 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18.9%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</a:tr>
              <a:tr h="88819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Percent adults tested and</a:t>
                      </a:r>
                      <a:r>
                        <a:rPr lang="en-US" sz="28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diagnosed with high cholesterol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38.1%</a:t>
                      </a:r>
                      <a:endParaRPr 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28.6%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</a:tr>
              <a:tr h="88819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Percent adults diagnosed with diabetes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9.6%</a:t>
                      </a:r>
                      <a:endParaRPr 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4.5%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</a:tr>
              <a:tr h="92730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Rate of age-adjusted cancer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(all cancers, per 100,000,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2007-2011)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6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21.1</a:t>
                      </a:r>
                      <a:endParaRPr 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15.5</a:t>
                      </a:r>
                      <a:endParaRPr lang="en-US" sz="2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A6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http://blog.ketchum.com/wp-content/uploads/2012/09/d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63" b="80625" l="1563" r="97188">
                        <a14:foregroundMark x1="10000" y1="46250" x2="10000" y2="46250"/>
                        <a14:foregroundMark x1="25625" y1="40000" x2="25625" y2="40000"/>
                        <a14:foregroundMark x1="28750" y1="36250" x2="28750" y2="36250"/>
                        <a14:foregroundMark x1="91250" y1="47188" x2="91250" y2="47188"/>
                        <a14:foregroundMark x1="85000" y1="44063" x2="85000" y2="44063"/>
                        <a14:foregroundMark x1="81875" y1="42500" x2="81875" y2="42500"/>
                        <a14:foregroundMark x1="79375" y1="41250" x2="79375" y2="41250"/>
                        <a14:foregroundMark x1="64375" y1="31875" x2="78438" y2="39375"/>
                        <a14:foregroundMark x1="18438" y1="41875" x2="33125" y2="31563"/>
                        <a14:foregroundMark x1="89688" y1="43125" x2="93438" y2="42813"/>
                        <a14:foregroundMark x1="34688" y1="30938" x2="45313" y2="33750"/>
                        <a14:foregroundMark x1="60625" y1="31563" x2="64375" y2="30000"/>
                        <a14:foregroundMark x1="6563" y1="54688" x2="5625" y2="53438"/>
                        <a14:foregroundMark x1="79688" y1="76563" x2="89063" y2="56250"/>
                        <a14:foregroundMark x1="90313" y1="56250" x2="90313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7031"/>
          <a:stretch/>
        </p:blipFill>
        <p:spPr bwMode="auto">
          <a:xfrm>
            <a:off x="4953000" y="76200"/>
            <a:ext cx="134112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0"/>
            <a:ext cx="6477000" cy="3352800"/>
          </a:xfrm>
        </p:spPr>
        <p:txBody>
          <a:bodyPr>
            <a:noAutofit/>
          </a:bodyPr>
          <a:lstStyle/>
          <a:p>
            <a:r>
              <a:rPr lang="en-US" sz="7200" cap="small" dirty="0" smtClean="0"/>
              <a:t>Leading</a:t>
            </a:r>
            <a:br>
              <a:rPr lang="en-US" sz="7200" cap="small" dirty="0" smtClean="0"/>
            </a:br>
            <a:r>
              <a:rPr lang="en-US" sz="7200" cap="small" dirty="0" smtClean="0"/>
              <a:t>Causes of </a:t>
            </a:r>
            <a:br>
              <a:rPr lang="en-US" sz="7200" cap="small" dirty="0" smtClean="0"/>
            </a:br>
            <a:r>
              <a:rPr lang="en-US" sz="7200" cap="small" dirty="0" smtClean="0"/>
              <a:t>Death</a:t>
            </a:r>
            <a:endParaRPr lang="en-US" sz="72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Riley County Comprehensive                               Community Needs Assessment</a:t>
            </a:r>
            <a:endParaRPr lang="en-US" sz="2400" dirty="0"/>
          </a:p>
        </p:txBody>
      </p:sp>
      <p:pic>
        <p:nvPicPr>
          <p:cNvPr id="5" name="Picture 4" descr="http://blog.ketchum.com/wp-content/uploads/2012/09/d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63" b="80625" l="1563" r="97188">
                        <a14:foregroundMark x1="10000" y1="46250" x2="10000" y2="46250"/>
                        <a14:foregroundMark x1="25625" y1="40000" x2="25625" y2="40000"/>
                        <a14:foregroundMark x1="28750" y1="36250" x2="28750" y2="36250"/>
                        <a14:foregroundMark x1="91250" y1="47188" x2="91250" y2="47188"/>
                        <a14:foregroundMark x1="85000" y1="44063" x2="85000" y2="44063"/>
                        <a14:foregroundMark x1="81875" y1="42500" x2="81875" y2="42500"/>
                        <a14:foregroundMark x1="79375" y1="41250" x2="79375" y2="41250"/>
                        <a14:foregroundMark x1="64375" y1="31875" x2="78438" y2="39375"/>
                        <a14:foregroundMark x1="18438" y1="41875" x2="33125" y2="31563"/>
                        <a14:foregroundMark x1="89688" y1="43125" x2="93438" y2="42813"/>
                        <a14:foregroundMark x1="34688" y1="30938" x2="45313" y2="33750"/>
                        <a14:foregroundMark x1="60625" y1="31563" x2="64375" y2="30000"/>
                        <a14:foregroundMark x1="6563" y1="54688" x2="5625" y2="53438"/>
                        <a14:foregroundMark x1="79688" y1="76563" x2="89063" y2="56250"/>
                        <a14:foregroundMark x1="90313" y1="56250" x2="90313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7031"/>
          <a:stretch/>
        </p:blipFill>
        <p:spPr bwMode="auto">
          <a:xfrm>
            <a:off x="6324600" y="419100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Leading Causes of Death</a:t>
            </a:r>
            <a:br>
              <a:rPr lang="en-US" dirty="0" smtClean="0"/>
            </a:br>
            <a:r>
              <a:rPr lang="en-US" sz="3600" dirty="0" smtClean="0"/>
              <a:t>(2009-2013)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806952" cy="5105400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C0D730"/>
              </a:buClr>
              <a:buNone/>
            </a:pPr>
            <a:r>
              <a:rPr lang="en-US" sz="3000" u="sng" dirty="0" smtClean="0"/>
              <a:t>Kansas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Cancer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Heart Disease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Chronic Lower Respiratory Diseases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Unintentional Injuries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Stroke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Alzheimer’s Disease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Diabetes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Pneumonia &amp; Influenza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Kidney Disease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Suicide</a:t>
            </a:r>
            <a:endParaRPr lang="en-US" sz="3000" dirty="0">
              <a:solidFill>
                <a:srgbClr val="2E75B6"/>
              </a:solidFill>
            </a:endParaRPr>
          </a:p>
          <a:p>
            <a:pPr marL="0" indent="0">
              <a:buClr>
                <a:srgbClr val="C0D730"/>
              </a:buClr>
              <a:buNone/>
            </a:pPr>
            <a:endParaRPr lang="en-US" sz="3000" u="sng" dirty="0" smtClean="0"/>
          </a:p>
          <a:p>
            <a:pPr marL="0" indent="0">
              <a:buClr>
                <a:srgbClr val="C0D730"/>
              </a:buClr>
              <a:buNone/>
            </a:pPr>
            <a:endParaRPr lang="en-US" sz="3000" u="sn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89348" y="1600200"/>
            <a:ext cx="3806952" cy="51054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D730"/>
              </a:buClr>
              <a:buFont typeface="Wingdings"/>
              <a:buNone/>
            </a:pPr>
            <a:r>
              <a:rPr lang="en-US" sz="3000" u="sng" dirty="0" smtClean="0"/>
              <a:t>Riley County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Cancer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Heart Disease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Stroke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Chronic Lower Respiratory Diseases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Unintentional Injuries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>
                <a:solidFill>
                  <a:srgbClr val="2E75B6"/>
                </a:solidFill>
              </a:rPr>
              <a:t>Pneumonia &amp; Influenza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Alzheimer’s Disease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Diabetes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Kidney Disease</a:t>
            </a:r>
          </a:p>
          <a:p>
            <a:pPr marL="514350" indent="-514350">
              <a:buClr>
                <a:srgbClr val="C0D730"/>
              </a:buClr>
              <a:buFont typeface="+mj-lt"/>
              <a:buAutoNum type="arabicPeriod"/>
            </a:pPr>
            <a:r>
              <a:rPr lang="en-US" sz="3000" dirty="0" smtClean="0">
                <a:solidFill>
                  <a:srgbClr val="2E75B6"/>
                </a:solidFill>
              </a:rPr>
              <a:t>Suicide</a:t>
            </a:r>
          </a:p>
          <a:p>
            <a:pPr marL="0" indent="0">
              <a:buClr>
                <a:srgbClr val="C0D730"/>
              </a:buClr>
              <a:buFont typeface="Wingdings"/>
              <a:buNone/>
            </a:pPr>
            <a:endParaRPr lang="en-US" sz="3000" u="sng" dirty="0" smtClean="0"/>
          </a:p>
          <a:p>
            <a:pPr marL="0" indent="0">
              <a:buClr>
                <a:srgbClr val="C0D730"/>
              </a:buClr>
              <a:buFont typeface="Wingdings"/>
              <a:buNone/>
            </a:pPr>
            <a:endParaRPr lang="en-US" sz="3000" u="sng" dirty="0"/>
          </a:p>
        </p:txBody>
      </p:sp>
      <p:pic>
        <p:nvPicPr>
          <p:cNvPr id="5" name="Picture 4" descr="http://blog.ketchum.com/wp-content/uploads/2012/09/d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63" b="80625" l="1563" r="97188">
                        <a14:foregroundMark x1="10000" y1="46250" x2="10000" y2="46250"/>
                        <a14:foregroundMark x1="25625" y1="40000" x2="25625" y2="40000"/>
                        <a14:foregroundMark x1="28750" y1="36250" x2="28750" y2="36250"/>
                        <a14:foregroundMark x1="91250" y1="47188" x2="91250" y2="47188"/>
                        <a14:foregroundMark x1="85000" y1="44063" x2="85000" y2="44063"/>
                        <a14:foregroundMark x1="81875" y1="42500" x2="81875" y2="42500"/>
                        <a14:foregroundMark x1="79375" y1="41250" x2="79375" y2="41250"/>
                        <a14:foregroundMark x1="64375" y1="31875" x2="78438" y2="39375"/>
                        <a14:foregroundMark x1="18438" y1="41875" x2="33125" y2="31563"/>
                        <a14:foregroundMark x1="89688" y1="43125" x2="93438" y2="42813"/>
                        <a14:foregroundMark x1="34688" y1="30938" x2="45313" y2="33750"/>
                        <a14:foregroundMark x1="60625" y1="31563" x2="64375" y2="30000"/>
                        <a14:foregroundMark x1="6563" y1="54688" x2="5625" y2="53438"/>
                        <a14:foregroundMark x1="79688" y1="76563" x2="89063" y2="56250"/>
                        <a14:foregroundMark x1="90313" y1="56250" x2="90313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7031"/>
          <a:stretch/>
        </p:blipFill>
        <p:spPr bwMode="auto">
          <a:xfrm>
            <a:off x="7010400" y="7620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0"/>
            <a:ext cx="6477000" cy="3352800"/>
          </a:xfrm>
        </p:spPr>
        <p:txBody>
          <a:bodyPr>
            <a:noAutofit/>
          </a:bodyPr>
          <a:lstStyle/>
          <a:p>
            <a:r>
              <a:rPr lang="en-US" sz="7200" cap="small" dirty="0" smtClean="0"/>
              <a:t>Key Health Indicators</a:t>
            </a:r>
            <a:endParaRPr lang="en-US" sz="72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Riley County Comprehensive                               Community Needs Assessment</a:t>
            </a:r>
            <a:endParaRPr lang="en-US" sz="2400" dirty="0"/>
          </a:p>
        </p:txBody>
      </p:sp>
      <p:pic>
        <p:nvPicPr>
          <p:cNvPr id="5" name="Picture 4" descr="http://blog.ketchum.com/wp-content/uploads/2012/09/d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63" b="80625" l="1563" r="97188">
                        <a14:foregroundMark x1="10000" y1="46250" x2="10000" y2="46250"/>
                        <a14:foregroundMark x1="25625" y1="40000" x2="25625" y2="40000"/>
                        <a14:foregroundMark x1="28750" y1="36250" x2="28750" y2="36250"/>
                        <a14:foregroundMark x1="91250" y1="47188" x2="91250" y2="47188"/>
                        <a14:foregroundMark x1="85000" y1="44063" x2="85000" y2="44063"/>
                        <a14:foregroundMark x1="81875" y1="42500" x2="81875" y2="42500"/>
                        <a14:foregroundMark x1="79375" y1="41250" x2="79375" y2="41250"/>
                        <a14:foregroundMark x1="64375" y1="31875" x2="78438" y2="39375"/>
                        <a14:foregroundMark x1="18438" y1="41875" x2="33125" y2="31563"/>
                        <a14:foregroundMark x1="89688" y1="43125" x2="93438" y2="42813"/>
                        <a14:foregroundMark x1="34688" y1="30938" x2="45313" y2="33750"/>
                        <a14:foregroundMark x1="60625" y1="31563" x2="64375" y2="30000"/>
                        <a14:foregroundMark x1="6563" y1="54688" x2="5625" y2="53438"/>
                        <a14:foregroundMark x1="79688" y1="76563" x2="89063" y2="56250"/>
                        <a14:foregroundMark x1="90313" y1="56250" x2="90313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7031"/>
          <a:stretch/>
        </p:blipFill>
        <p:spPr bwMode="auto">
          <a:xfrm>
            <a:off x="7010400" y="182880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76200" y="76200"/>
          <a:ext cx="89916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53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Aligning Assessments Efforts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533400" y="1843453"/>
          <a:ext cx="8530493" cy="521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62800" y="228600"/>
            <a:ext cx="1781907" cy="178190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1600200"/>
            <a:ext cx="7010400" cy="990600"/>
          </a:xfrm>
          <a:prstGeom prst="rect">
            <a:avLst/>
          </a:prstGeom>
        </p:spPr>
        <p:txBody>
          <a:bodyPr vert="horz"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/>
              <a:t>Multiple related efforts have been taking place over the past several months</a:t>
            </a:r>
            <a:endParaRPr lang="en-US" b="1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55648" y="5943600"/>
            <a:ext cx="7010400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/>
              <a:t>Many community partners have been involved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5940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cap="small" dirty="0" smtClean="0"/>
              <a:t>Local Public Health Systems Assessment</a:t>
            </a:r>
            <a:endParaRPr lang="en-US" sz="60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02752" cy="990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Local Public Health Systems Assessment (LPHSA)</a:t>
            </a:r>
            <a:endParaRPr lang="en-US" sz="36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648200" y="1600200"/>
            <a:ext cx="43434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dirty="0"/>
              <a:t>What is public health?  </a:t>
            </a:r>
            <a:r>
              <a:rPr lang="en-US" sz="2000" dirty="0"/>
              <a:t>Activities that society undertakes to assure the conditions in which people can be </a:t>
            </a:r>
            <a:r>
              <a:rPr lang="en-US" sz="2000" dirty="0" smtClean="0"/>
              <a:t>healthy. 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b="1" dirty="0" smtClean="0"/>
              <a:t>public health system </a:t>
            </a:r>
            <a:r>
              <a:rPr lang="en-US" sz="2000" dirty="0" smtClean="0"/>
              <a:t>is more than the public health agency…it involves all public and private entities that contribute to public health and the health and well-being of a community.  </a:t>
            </a:r>
            <a:endParaRPr lang="en-US" sz="2000" dirty="0"/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10 Essential Public Health Services provided the framework for the assessment instrument 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10 services and related “model standards” describe an </a:t>
            </a:r>
            <a:r>
              <a:rPr lang="en-US" sz="2000" b="1" i="1" dirty="0" smtClean="0"/>
              <a:t>optimal level </a:t>
            </a:r>
            <a:r>
              <a:rPr lang="en-US" sz="2000" dirty="0" smtClean="0"/>
              <a:t>of performance and capacity</a:t>
            </a:r>
          </a:p>
          <a:p>
            <a:pPr marL="233363" indent="-233363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Approximately 100 people participated in the assessment in June 2014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i="1" dirty="0" smtClean="0"/>
              <a:t>See report for detailed description of scoring instrument, process, and results</a:t>
            </a:r>
            <a:endParaRPr lang="en-US" sz="18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-1" r="13377" b="2431"/>
          <a:stretch/>
        </p:blipFill>
        <p:spPr bwMode="auto">
          <a:xfrm>
            <a:off x="-228600" y="1981200"/>
            <a:ext cx="4961301" cy="434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75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/>
          </p:nvPr>
        </p:nvSpPr>
        <p:spPr bwMode="auto">
          <a:xfrm>
            <a:off x="304800" y="228600"/>
            <a:ext cx="8461248" cy="685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dirty="0" smtClean="0">
                <a:latin typeface="+mn-lt"/>
              </a:rPr>
              <a:t>Local Public Health System Assessment (LPHSA) Results</a:t>
            </a:r>
            <a:endParaRPr lang="en-US" sz="28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33400" y="914400"/>
            <a:ext cx="86868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Overall, the Riley County Public Health System scored very favorably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No essential services performed in the “No Activity” (0%) or “Minimal Activity” (1-25%) range.</a:t>
            </a:r>
          </a:p>
          <a:p>
            <a:pPr marL="228600" lvl="2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/>
          </a:p>
          <a:p>
            <a:pPr marL="228600" indent="-228600" eaLnBrk="1" fontAlgn="auto" hangingPunct="1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n-US" sz="2000" b="0" dirty="0"/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200" dirty="0"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82338"/>
            <a:ext cx="663474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8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dirty="0" smtClean="0">
                <a:latin typeface="+mn-lt"/>
              </a:rPr>
              <a:t>Overall LPHSA Observations</a:t>
            </a:r>
            <a:endParaRPr lang="en-US" sz="3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763000" cy="5257800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 smtClean="0"/>
              <a:t>Much </a:t>
            </a:r>
            <a:r>
              <a:rPr lang="en-US" sz="2800" dirty="0"/>
              <a:t>work is being done (lots of resources, lots of </a:t>
            </a:r>
            <a:r>
              <a:rPr lang="en-US" sz="2800" dirty="0" smtClean="0"/>
              <a:t>                        organizations</a:t>
            </a:r>
            <a:r>
              <a:rPr lang="en-US" sz="2800" dirty="0"/>
              <a:t>, doing a lot of good things)…but many (including community leaders, providers, organizations, and the public) don’t know about it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 smtClean="0"/>
              <a:t>Some essential services are </a:t>
            </a:r>
            <a:r>
              <a:rPr lang="en-US" sz="2800" dirty="0"/>
              <a:t>lacking </a:t>
            </a:r>
            <a:r>
              <a:rPr lang="en-US" sz="2800" dirty="0" smtClean="0"/>
              <a:t>a central </a:t>
            </a:r>
            <a:r>
              <a:rPr lang="en-US" sz="2800" dirty="0"/>
              <a:t>authority or lead organization to take fully implement or utilize resources in an intentional, coordinated </a:t>
            </a:r>
            <a:r>
              <a:rPr lang="en-US" sz="2800" dirty="0" smtClean="0"/>
              <a:t>way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 smtClean="0"/>
              <a:t>Need for increased </a:t>
            </a:r>
            <a:r>
              <a:rPr lang="en-US" sz="2800" dirty="0"/>
              <a:t>communication, coordination, </a:t>
            </a:r>
            <a:r>
              <a:rPr lang="en-US" sz="2800" dirty="0" smtClean="0"/>
              <a:t>and </a:t>
            </a:r>
            <a:r>
              <a:rPr lang="en-US" sz="2800" dirty="0"/>
              <a:t>linkages within the </a:t>
            </a:r>
            <a:r>
              <a:rPr lang="en-US" sz="2800" dirty="0" smtClean="0"/>
              <a:t>local public health system</a:t>
            </a:r>
            <a:endParaRPr lang="en-US" sz="2800" dirty="0"/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 smtClean="0"/>
              <a:t>Need to expand local public health system’s </a:t>
            </a:r>
            <a:r>
              <a:rPr lang="en-US" sz="2800" dirty="0"/>
              <a:t>ability to share and use data and informational </a:t>
            </a:r>
            <a:r>
              <a:rPr lang="en-US" sz="2800" dirty="0" smtClean="0"/>
              <a:t>resources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/>
              <a:t>General lack of awareness </a:t>
            </a:r>
            <a:r>
              <a:rPr lang="en-US" sz="2800" dirty="0" smtClean="0"/>
              <a:t>the </a:t>
            </a:r>
            <a:r>
              <a:rPr lang="en-US" sz="2800" dirty="0"/>
              <a:t>public health system</a:t>
            </a:r>
            <a:endParaRPr lang="en-US" sz="28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/>
              <a:t>Concerns related to mental health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 smtClean="0"/>
              <a:t>Concerns related to Northern Riley County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37588" y="360363"/>
            <a:ext cx="506412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t="-1" r="13377" b="2430"/>
          <a:stretch/>
        </p:blipFill>
        <p:spPr bwMode="auto">
          <a:xfrm>
            <a:off x="7200186" y="76200"/>
            <a:ext cx="1943814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089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057400"/>
            <a:ext cx="8610600" cy="3810000"/>
          </a:xfrm>
        </p:spPr>
        <p:txBody>
          <a:bodyPr>
            <a:noAutofit/>
          </a:bodyPr>
          <a:lstStyle/>
          <a:p>
            <a:r>
              <a:rPr lang="en-US" sz="4800" cap="none" dirty="0" smtClean="0"/>
              <a:t/>
            </a:r>
            <a:br>
              <a:rPr lang="en-US" sz="4800" cap="none" dirty="0" smtClean="0"/>
            </a:br>
            <a:r>
              <a:rPr lang="en-US" sz="4800" cap="none" dirty="0" smtClean="0"/>
              <a:t>Facilitated Group </a:t>
            </a:r>
            <a:r>
              <a:rPr lang="en-US" sz="4800" cap="none" dirty="0" smtClean="0"/>
              <a:t>Discussion:  </a:t>
            </a:r>
            <a:br>
              <a:rPr lang="en-US" sz="4800" cap="none" dirty="0" smtClean="0"/>
            </a:br>
            <a:r>
              <a:rPr lang="en-US" sz="4800" cap="none" dirty="0" smtClean="0"/>
              <a:t>In your opinion, what are the top health needs that must be addressed in the next 3-5 years</a:t>
            </a:r>
            <a:r>
              <a:rPr lang="en-US" sz="4800" cap="none" dirty="0" smtClean="0"/>
              <a:t>? What will be the most impactful to improve our community’s health?</a:t>
            </a:r>
            <a:endParaRPr lang="en-US" sz="48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971800"/>
            <a:ext cx="6477000" cy="2971800"/>
          </a:xfrm>
        </p:spPr>
        <p:txBody>
          <a:bodyPr>
            <a:noAutofit/>
          </a:bodyPr>
          <a:lstStyle/>
          <a:p>
            <a:r>
              <a:rPr lang="en-US" sz="6000" cap="small" dirty="0" smtClean="0"/>
              <a:t/>
            </a:r>
            <a:br>
              <a:rPr lang="en-US" sz="6000" cap="small" dirty="0" smtClean="0"/>
            </a:br>
            <a:r>
              <a:rPr lang="en-US" sz="6000" cap="small" dirty="0" smtClean="0"/>
              <a:t>Large Group Voting – </a:t>
            </a:r>
            <a:br>
              <a:rPr lang="en-US" sz="6000" cap="small" dirty="0" smtClean="0"/>
            </a:br>
            <a:r>
              <a:rPr lang="en-US" sz="5400" i="1" cap="small" dirty="0" smtClean="0"/>
              <a:t>Distribute your dots (votes) in any way you choose </a:t>
            </a:r>
            <a:endParaRPr lang="en-US" sz="60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62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754908"/>
            <a:ext cx="2711824" cy="203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8" y="304800"/>
            <a:ext cx="4320744" cy="324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89" y="3783665"/>
            <a:ext cx="2703361" cy="2027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4269944" cy="3202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7" y="3783665"/>
            <a:ext cx="2758142" cy="206860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65109" y="5859780"/>
            <a:ext cx="6495115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A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Leaders’ Meeting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71205" y="6445134"/>
            <a:ext cx="6291795" cy="3429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January 29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Leaders’ </a:t>
            </a:r>
            <a:r>
              <a:rPr lang="en-US" dirty="0" smtClean="0"/>
              <a:t>Meeting Top Voting Results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5939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January 29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461543"/>
              </p:ext>
            </p:extLst>
          </p:nvPr>
        </p:nvGraphicFramePr>
        <p:xfrm>
          <a:off x="585938" y="1752604"/>
          <a:ext cx="8253261" cy="4343394"/>
        </p:xfrm>
        <a:graphic>
          <a:graphicData uri="http://schemas.openxmlformats.org/drawingml/2006/table">
            <a:tbl>
              <a:tblPr firstRow="1" firstCol="1" bandRow="1"/>
              <a:tblGrid>
                <a:gridCol w="7074399"/>
                <a:gridCol w="1178862"/>
              </a:tblGrid>
              <a:tr h="4341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 – Top 3 Suggested by Each Group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0"/>
                    </a:solidFill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Mental Health and Substance Abuse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 Opportunities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Affordable Housing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Healthy Habits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 Communication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Coordination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Affordable Services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Affordable Child Care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5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.xx.fbcdn.net/hphotos-xpf1/v/t1.0-9/10394526_905832932781123_5423670229692223990_n.jpg?oh=10bf131d752deb6686923177867b21a1&amp;oe=558854E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/>
          <a:stretch/>
        </p:blipFill>
        <p:spPr bwMode="auto">
          <a:xfrm>
            <a:off x="295274" y="391028"/>
            <a:ext cx="2031727" cy="25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xx.fbcdn.net/hphotos-xap1/t31.0-8/10959956_905832986114451_810453965885803111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84" y="391028"/>
            <a:ext cx="3757776" cy="25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xx.fbcdn.net/hphotos-xaf1/v/t1.0-9/10922427_905833052781111_7852559482606858836_n.jpg?oh=ab5675e08a4fccd4d5c5f1ef88cdd624&amp;oe=557C5F5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58" y="381000"/>
            <a:ext cx="25146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bcdn-sphotos-f-a.akamaihd.net/hphotos-ak-xfp1/t31.0-8/10953872_905833059447777_3967142399551860745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681"/>
            <a:ext cx="4010758" cy="267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bcdn-sphotos-e-a.akamaihd.net/hphotos-ak-xfp1/t31.0-8/10945853_905833356114414_6578465252156781754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00400"/>
            <a:ext cx="4011097" cy="267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71205" y="5873795"/>
            <a:ext cx="6495115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A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Manhattan #1 Meeting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71205" y="6445134"/>
            <a:ext cx="6291795" cy="3429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February 8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97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82781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Manhattan Meeting #1 Top Voting Results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February </a:t>
            </a:r>
            <a:r>
              <a:rPr lang="en-US" sz="2400" dirty="0" smtClean="0">
                <a:solidFill>
                  <a:schemeClr val="accent2"/>
                </a:solidFill>
              </a:rPr>
              <a:t>8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757264"/>
              </p:ext>
            </p:extLst>
          </p:nvPr>
        </p:nvGraphicFramePr>
        <p:xfrm>
          <a:off x="609600" y="1676398"/>
          <a:ext cx="8153400" cy="4495801"/>
        </p:xfrm>
        <a:graphic>
          <a:graphicData uri="http://schemas.openxmlformats.org/drawingml/2006/table">
            <a:tbl>
              <a:tblPr firstRow="1" firstCol="1" bandRow="1"/>
              <a:tblGrid>
                <a:gridCol w="7221583"/>
                <a:gridCol w="931817"/>
              </a:tblGrid>
              <a:tr h="9104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</a:tr>
              <a:tr h="4230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Mental Health Services - Stigma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8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Pediatric Psychiatrists (also need psychiatrists for general populations)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52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Women’s Health Care - prenatal and education, also education in high schools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Childcare, especial for 0-2 years, preschool education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Crisis Stabilization Unit (Mental Health unit at hospital)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Transportation – ATA bus affordability, routes, timing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Dental Care for Kids and Adults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31" marR="67231" marT="16954" marB="169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1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200" b="0" dirty="0" smtClean="0">
                <a:ea typeface="ＭＳ Ｐゴシック" panose="020B0600070205080204" pitchFamily="34" charset="-128"/>
              </a:rPr>
              <a:t>Comprehensive Community Needs Assessment</a:t>
            </a:r>
            <a:br>
              <a:rPr lang="en-US" sz="3200" b="0" dirty="0" smtClean="0">
                <a:ea typeface="ＭＳ Ｐゴシック" panose="020B0600070205080204" pitchFamily="34" charset="-128"/>
              </a:rPr>
            </a:br>
            <a:r>
              <a:rPr lang="en-US" sz="3600" b="1" dirty="0" smtClean="0">
                <a:ea typeface="ＭＳ Ｐゴシック" panose="020B0600070205080204" pitchFamily="34" charset="-128"/>
              </a:rPr>
              <a:t>Key Partners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5200" y="6248400"/>
            <a:ext cx="1676400" cy="5064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6766" r="7098" b="17412"/>
          <a:stretch>
            <a:fillRect/>
          </a:stretch>
        </p:blipFill>
        <p:spPr bwMode="auto">
          <a:xfrm>
            <a:off x="5791200" y="5683250"/>
            <a:ext cx="3048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0"/>
          <p:cNvSpPr txBox="1">
            <a:spLocks noChangeArrowheads="1"/>
          </p:cNvSpPr>
          <p:nvPr/>
        </p:nvSpPr>
        <p:spPr bwMode="auto">
          <a:xfrm>
            <a:off x="342900" y="1604594"/>
            <a:ext cx="42672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9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Project coordination provided by </a:t>
            </a:r>
            <a:endParaRPr lang="en-US" sz="2000" b="1" dirty="0" smtClean="0"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000" b="1" dirty="0" smtClean="0">
                <a:latin typeface="+mn-lt"/>
                <a:cs typeface="Arial" panose="020B0604020202020204" pitchFamily="34" charset="0"/>
              </a:rPr>
              <a:t>Riley 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County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Seniors</a:t>
            </a:r>
            <a:r>
              <a:rPr lang="en-US" altLang="en-US" sz="2000" b="1" dirty="0">
                <a:latin typeface="+mn-lt"/>
                <a:cs typeface="Arial" panose="020B0604020202020204" pitchFamily="34" charset="0"/>
              </a:rPr>
              <a:t>’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Service Center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100" y="2671394"/>
            <a:ext cx="4267200" cy="9286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54864"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b="1" dirty="0">
                <a:ea typeface="+mn-ea"/>
                <a:cs typeface="Arial" charset="0"/>
              </a:rPr>
              <a:t>Conducted by Center for Community Support &amp; Research</a:t>
            </a:r>
          </a:p>
          <a:p>
            <a:pPr marL="54864"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b="1" dirty="0">
                <a:ea typeface="+mn-ea"/>
                <a:cs typeface="Arial" charset="0"/>
              </a:rPr>
              <a:t>Wichita State University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871" y="3824801"/>
            <a:ext cx="4419600" cy="22672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39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800"/>
              </a:spcBef>
            </a:pPr>
            <a:r>
              <a:rPr lang="en-US" sz="2000" b="1" i="1" dirty="0">
                <a:latin typeface="+mn-lt"/>
                <a:cs typeface="Arial" panose="020B0604020202020204" pitchFamily="34" charset="0"/>
              </a:rPr>
              <a:t>Design Team Members: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cs typeface="Arial" panose="020B0604020202020204" pitchFamily="34" charset="0"/>
              </a:rPr>
              <a:t>Konza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United Way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Mercy Regional Health Center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Riley County Health Department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Riley County Seniors</a:t>
            </a:r>
            <a:r>
              <a:rPr lang="en-US" altLang="en-US" sz="2000" dirty="0">
                <a:latin typeface="+mn-lt"/>
                <a:cs typeface="Arial" panose="020B0604020202020204" pitchFamily="34" charset="0"/>
              </a:rPr>
              <a:t>’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Service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Center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</a:pPr>
            <a:endParaRPr lang="en-US" sz="2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6964" y="1604594"/>
            <a:ext cx="3810000" cy="34758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4488" indent="-344488"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200" b="1" i="1" dirty="0">
                <a:ea typeface="+mn-ea"/>
                <a:cs typeface="Arial" charset="0"/>
              </a:rPr>
              <a:t>Funding provided by:</a:t>
            </a:r>
          </a:p>
          <a:p>
            <a:pPr marL="344488" indent="-3444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2200" dirty="0">
                <a:ea typeface="+mn-ea"/>
                <a:cs typeface="Arial" charset="0"/>
              </a:rPr>
              <a:t>Caroline F. </a:t>
            </a:r>
            <a:r>
              <a:rPr lang="en-US" sz="2200" dirty="0" err="1">
                <a:ea typeface="+mn-ea"/>
                <a:cs typeface="Arial" charset="0"/>
              </a:rPr>
              <a:t>Peine</a:t>
            </a:r>
            <a:r>
              <a:rPr lang="en-US" sz="2200" dirty="0">
                <a:ea typeface="+mn-ea"/>
                <a:cs typeface="Arial" charset="0"/>
              </a:rPr>
              <a:t> Charitable Foundation (Manhattan Fund)</a:t>
            </a:r>
          </a:p>
          <a:p>
            <a:pPr marL="344488" indent="-3444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2200" dirty="0" err="1">
                <a:ea typeface="+mn-ea"/>
                <a:cs typeface="Arial" charset="0"/>
              </a:rPr>
              <a:t>Konza</a:t>
            </a:r>
            <a:r>
              <a:rPr lang="en-US" sz="2200" dirty="0">
                <a:ea typeface="+mn-ea"/>
                <a:cs typeface="Arial" charset="0"/>
              </a:rPr>
              <a:t> United Way</a:t>
            </a:r>
          </a:p>
          <a:p>
            <a:pPr marL="344488" indent="-3444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2200" dirty="0">
                <a:ea typeface="+mn-ea"/>
                <a:cs typeface="Arial" charset="0"/>
              </a:rPr>
              <a:t>Mercy Regional Health Center</a:t>
            </a:r>
          </a:p>
          <a:p>
            <a:pPr marL="344488" indent="-3444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2200" dirty="0">
                <a:ea typeface="+mn-ea"/>
                <a:cs typeface="Arial" charset="0"/>
              </a:rPr>
              <a:t>Riley County Council on Aging</a:t>
            </a:r>
          </a:p>
          <a:p>
            <a:pPr marL="344488" indent="-344488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2200" dirty="0">
                <a:ea typeface="+mn-ea"/>
                <a:cs typeface="Arial" charset="0"/>
              </a:rPr>
              <a:t>Wamego Health Center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313" y="5887240"/>
            <a:ext cx="697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CA644"/>
                </a:solidFill>
              </a:rPr>
              <a:t>For full report, see </a:t>
            </a:r>
            <a:r>
              <a:rPr lang="en-US" sz="2400" b="1" dirty="0" smtClean="0">
                <a:solidFill>
                  <a:srgbClr val="6CA644"/>
                </a:solidFill>
              </a:rPr>
              <a:t>www.rileycountycommunityneedsassessment.org</a:t>
            </a:r>
            <a:endParaRPr lang="en-US" sz="2400" b="1" dirty="0">
              <a:solidFill>
                <a:srgbClr val="6CA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.xx.fbcdn.net/hphotos-xpf1/t31.0-8/1932627_907667495931000_589870904071174744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1"/>
            <a:ext cx="411279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bcdn-sphotos-g-a.akamaihd.net/hphotos-ak-xfp1/t31.0-8/11001710_907667562597660_8964129246501232048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8" y="3352800"/>
            <a:ext cx="411580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bcdn-sphotos-a-a.akamaihd.net/hphotos-ak-xfp1/t31.0-8/10983496_907667675930982_1554754017463443840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411279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content.xx.fbcdn.net/hphotos-xpf1/v/t1.0-9/10978489_907668019264281_7527624706189331749_n.jpg?oh=5854e826621cd03b9a218ed7221cc7fe&amp;oe=5584ED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74683" y="6324600"/>
            <a:ext cx="6291795" cy="3429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accent2"/>
                </a:solidFill>
              </a:rPr>
              <a:t>Manhattan, February 12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41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Manhattan </a:t>
            </a:r>
            <a:r>
              <a:rPr lang="en-US" dirty="0" smtClean="0"/>
              <a:t>Meeting #2 Top Voting Results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February 12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49106"/>
              </p:ext>
            </p:extLst>
          </p:nvPr>
        </p:nvGraphicFramePr>
        <p:xfrm>
          <a:off x="381000" y="1828798"/>
          <a:ext cx="8534400" cy="4269433"/>
        </p:xfrm>
        <a:graphic>
          <a:graphicData uri="http://schemas.openxmlformats.org/drawingml/2006/table">
            <a:tbl>
              <a:tblPr firstRow="1" firstCol="1" bandRow="1"/>
              <a:tblGrid>
                <a:gridCol w="7374342"/>
                <a:gridCol w="1160058"/>
              </a:tblGrid>
              <a:tr h="4507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</a:tr>
              <a:tr h="4507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Nutrition &amp; Health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66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Mental Health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Acceptability of seeking services, “decrease stigma”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 &amp; awareness outreach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Cost/access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7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Affordability of recreation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5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Mental Health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Lack of beds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Psychiatric services and medications (insufficient providers)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7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Communication and awareness of social service programs in general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945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bcdn-sphotos-h-a.akamaihd.net/hphotos-ak-xpf1/t31.0-8/10997359_911064815591268_287682386780982588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4" y="226076"/>
            <a:ext cx="3776695" cy="251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fbcdn-sphotos-g-a.akamaihd.net/hphotos-ak-xpf1/v/t1.0-9/1546057_911064822257934_3520631198532553806_n.jpg?oh=bb9c9f8046381b885ecc664bae5c497e&amp;oe=5571AD3A&amp;__gda__=1435364347_7438d1be2f421b2ac971564178c08e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4" y="2895600"/>
            <a:ext cx="3776695" cy="37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content.xx.fbcdn.net/hphotos-xaf1/t31.0-8/10548809_911064938924589_2540398218364947581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228602"/>
            <a:ext cx="4781549" cy="318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content.xx.fbcdn.net/hphotos-xpf1/t31.0-8/11001555_911064942257922_8804446434225755410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3505200"/>
            <a:ext cx="4781549" cy="31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1" y="6248400"/>
            <a:ext cx="3581400" cy="3429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CF1D"/>
                </a:solidFill>
              </a:rPr>
              <a:t>Riley, February 18</a:t>
            </a:r>
            <a:endParaRPr lang="en-US" sz="2800" dirty="0">
              <a:solidFill>
                <a:srgbClr val="FFCF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89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Riley Top Voting Results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5939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February 18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186283"/>
              </p:ext>
            </p:extLst>
          </p:nvPr>
        </p:nvGraphicFramePr>
        <p:xfrm>
          <a:off x="585939" y="1600199"/>
          <a:ext cx="8329461" cy="4572001"/>
        </p:xfrm>
        <a:graphic>
          <a:graphicData uri="http://schemas.openxmlformats.org/drawingml/2006/table">
            <a:tbl>
              <a:tblPr firstRow="1" firstCol="1" bandRow="1"/>
              <a:tblGrid>
                <a:gridCol w="7197260"/>
                <a:gridCol w="1132201"/>
              </a:tblGrid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</a:tr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Special</a:t>
                      </a:r>
                      <a:r>
                        <a:rPr lang="en-US" sz="18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Needs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71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 access</a:t>
                      </a:r>
                      <a:r>
                        <a:rPr lang="en-US" sz="18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point for </a:t>
                      </a:r>
                      <a:r>
                        <a:rPr lang="en-US" sz="18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services: housing</a:t>
                      </a:r>
                      <a:r>
                        <a:rPr lang="en-US" sz="18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child care, health, mental health, food pantry, medical card, food stamps, dentists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 to medical services in the rural areas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Mental </a:t>
                      </a: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</a:t>
                      </a:r>
                      <a:r>
                        <a:rPr lang="en-US" sz="18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throughout the community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Lack</a:t>
                      </a:r>
                      <a:r>
                        <a:rPr lang="en-US" sz="18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child care in rural areas; no after school care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129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.xx.fbcdn.net/hphotos-xpf1/v/t1.0-9/10402011_914573408573742_1660291235006358017_n.jpg?oh=09cab62fb94ea421a9ac4a4ccb4d0446&amp;oe=55BAA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3" y="2769850"/>
            <a:ext cx="3845003" cy="38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fbcdn-sphotos-d-a.akamaihd.net/hphotos-ak-xpf1/t31.0-8/11001714_914573411907075_7105475490660420620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5700"/>
            <a:ext cx="4537192" cy="302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fbcdn-sphotos-b-a.akamaihd.net/hphotos-ak-xfp1/t31.0-8/1498722_914573475240402_2053452207152211533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3" y="155700"/>
            <a:ext cx="3855743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fbcdn-sphotos-h-a.akamaihd.net/hphotos-ak-xpf1/t31.0-8/11024812_914573481907068_7284120885325557615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457311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67200" y="6096000"/>
            <a:ext cx="3581400" cy="3429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CF1D"/>
                </a:solidFill>
              </a:rPr>
              <a:t>Ogden, February 24</a:t>
            </a:r>
            <a:endParaRPr lang="en-US" sz="2800" dirty="0">
              <a:solidFill>
                <a:srgbClr val="FFCF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0" y="228600"/>
            <a:ext cx="541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197352" cy="457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Voting Results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212651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Ogden Top Voting Results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5939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February 24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596113"/>
              </p:ext>
            </p:extLst>
          </p:nvPr>
        </p:nvGraphicFramePr>
        <p:xfrm>
          <a:off x="585939" y="1600200"/>
          <a:ext cx="8329461" cy="4419600"/>
        </p:xfrm>
        <a:graphic>
          <a:graphicData uri="http://schemas.openxmlformats.org/drawingml/2006/table">
            <a:tbl>
              <a:tblPr firstRow="1" firstCol="1" bandRow="1"/>
              <a:tblGrid>
                <a:gridCol w="7197260"/>
                <a:gridCol w="1132201"/>
              </a:tblGrid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</a:tr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Needs to be reliable, on time, affordable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71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 care needed in Ogden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Pharmacy service needed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Affordable Health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Better, 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affordable housing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fresh fruits and veggies when out of season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Drug</a:t>
                      </a:r>
                      <a:r>
                        <a:rPr lang="en-US" sz="1800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use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Clean water supply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Mother and Infant Care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bcdn-sphotos-f-a.akamaihd.net/hphotos-ak-xpf1/t31.0-8/11024681_915041018526981_603380220390005870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71632"/>
            <a:ext cx="4421806" cy="29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fbcdn-sphotos-d-a.akamaihd.net/hphotos-ak-xfp1/t31.0-8/11034341_915041011860315_322810033223137715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6" y="152400"/>
            <a:ext cx="5037457" cy="33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fbcdn-sphotos-e-a.akamaihd.net/hphotos-ak-xpa1/t31.0-8/10960393_915041228526960_3331110231917186905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t="429" r="8950" b="-429"/>
          <a:stretch/>
        </p:blipFill>
        <p:spPr bwMode="auto">
          <a:xfrm>
            <a:off x="5410200" y="166687"/>
            <a:ext cx="3258864" cy="333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content.xx.fbcdn.net/hphotos-xap1/v/t1.0-9/224610_915041128526970_647164365026230471_n.jpg?oh=4a8623e678a441a667211fb226d11264&amp;oe=55852A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6" y="3771632"/>
            <a:ext cx="2949310" cy="29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19500" y="6248400"/>
            <a:ext cx="3581400" cy="3429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5E9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Keats, Feb 25</a:t>
            </a:r>
            <a:endParaRPr lang="en-US" sz="2800" b="1" dirty="0">
              <a:solidFill>
                <a:srgbClr val="5E9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0037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3800" y="228600"/>
            <a:ext cx="54102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3123" y="2286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Keats Top Voting Results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3123" y="914400"/>
            <a:ext cx="2614461" cy="381000"/>
          </a:xfrm>
          <a:prstGeom prst="rect">
            <a:avLst/>
          </a:prstGeom>
        </p:spPr>
        <p:txBody>
          <a:bodyPr vert="horz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February 25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94096"/>
              </p:ext>
            </p:extLst>
          </p:nvPr>
        </p:nvGraphicFramePr>
        <p:xfrm>
          <a:off x="585939" y="1600200"/>
          <a:ext cx="8329461" cy="4419600"/>
        </p:xfrm>
        <a:graphic>
          <a:graphicData uri="http://schemas.openxmlformats.org/drawingml/2006/table">
            <a:tbl>
              <a:tblPr firstRow="1" firstCol="1" bandRow="1"/>
              <a:tblGrid>
                <a:gridCol w="7197260"/>
                <a:gridCol w="1132201"/>
              </a:tblGrid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</a:tr>
              <a:tr h="600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Lack of Mental Health Services/Providers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71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“Sick Child” Care Center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Drugs &amp; Alcohol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Poverty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 for special needs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 transportation (better signage, wait times)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Poor food choices available &amp; made by parents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73" marR="53073" marT="0" marB="13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250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bcdn-sphotos-g-a.akamaihd.net/hphotos-ak-xap1/t31.0-8/10991721_917493018281781_388351031470581087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81400"/>
            <a:ext cx="4801774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fbcdn-sphotos-a-a.akamaihd.net/hphotos-ak-xfa1/t31.0-8/10866288_917493024948447_792067355493107059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399"/>
            <a:ext cx="4801774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content.xx.fbcdn.net/hphotos-xfp1/t31.0-8/11018811_917493474948402_5406059817552927911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399"/>
            <a:ext cx="344805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fbcdn-sphotos-b-a.akamaihd.net/hphotos-ak-xpf1/t31.0-8/10922357_917493428281740_1498170300938102384_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r="5890"/>
          <a:stretch/>
        </p:blipFill>
        <p:spPr bwMode="auto">
          <a:xfrm>
            <a:off x="304800" y="2590800"/>
            <a:ext cx="3429000" cy="35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06574" y="6248400"/>
            <a:ext cx="3581400" cy="3429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5E9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Randolph, March 2</a:t>
            </a:r>
            <a:endParaRPr lang="en-US" sz="2800" b="1" dirty="0">
              <a:solidFill>
                <a:srgbClr val="5E9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184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Randolph </a:t>
            </a:r>
            <a:r>
              <a:rPr lang="en-US" dirty="0" smtClean="0"/>
              <a:t>#1 Top Voting Results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5939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March 2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115198"/>
              </p:ext>
            </p:extLst>
          </p:nvPr>
        </p:nvGraphicFramePr>
        <p:xfrm>
          <a:off x="381000" y="1676402"/>
          <a:ext cx="8534399" cy="4343398"/>
        </p:xfrm>
        <a:graphic>
          <a:graphicData uri="http://schemas.openxmlformats.org/drawingml/2006/table">
            <a:tbl>
              <a:tblPr firstRow="1" firstCol="1" bandRow="1"/>
              <a:tblGrid>
                <a:gridCol w="7086600"/>
                <a:gridCol w="1447799"/>
              </a:tblGrid>
              <a:tr h="838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8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Votes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36B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Transportation in N Riley County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EMS Service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Get “lost”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 of responders (5 in Randolph)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impact outcomes to people when EMS called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entury Gothic" panose="020B0502020202020204" pitchFamily="34" charset="0"/>
                        <a:buChar char="-"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Randolph EMS – no problems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Physical Activity, Fitness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44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" y="173535"/>
            <a:ext cx="81534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Community Meetings for Public Input</a:t>
            </a:r>
            <a:endParaRPr lang="en-US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8367" y="2354146"/>
            <a:ext cx="2886267" cy="12906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6CA644"/>
                </a:solidFill>
                <a:sym typeface="Wingdings" panose="05000000000000000000" pitchFamily="2" charset="2"/>
              </a:rPr>
              <a:t></a:t>
            </a:r>
            <a:r>
              <a:rPr lang="en-US" sz="2200" b="1" dirty="0" smtClean="0">
                <a:solidFill>
                  <a:srgbClr val="2E75B6"/>
                </a:solidFill>
              </a:rPr>
              <a:t>Sunday, February 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Manhattan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2-3:30pm</a:t>
            </a:r>
          </a:p>
          <a:p>
            <a:endParaRPr lang="en-US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3497145"/>
            <a:ext cx="3191067" cy="11269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 </a:t>
            </a:r>
            <a:r>
              <a:rPr lang="en-US" sz="2200" b="1" dirty="0" smtClean="0">
                <a:solidFill>
                  <a:srgbClr val="2E75B6"/>
                </a:solidFill>
              </a:rPr>
              <a:t>Thursday, February 12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Manhattan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1-2:30pm</a:t>
            </a:r>
          </a:p>
          <a:p>
            <a:endParaRPr lang="en-US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0836" y="4640144"/>
            <a:ext cx="4181667" cy="1290687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 </a:t>
            </a:r>
            <a:r>
              <a:rPr lang="en-US" sz="2200" b="1" dirty="0" smtClean="0">
                <a:solidFill>
                  <a:srgbClr val="2E75B6"/>
                </a:solidFill>
              </a:rPr>
              <a:t>Wednesday, February 18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Riley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6:30-8:00pm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1722" y="5783144"/>
            <a:ext cx="3191067" cy="12906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 </a:t>
            </a:r>
            <a:r>
              <a:rPr lang="en-US" sz="2200" b="1" dirty="0" smtClean="0">
                <a:solidFill>
                  <a:srgbClr val="2E75B6"/>
                </a:solidFill>
              </a:rPr>
              <a:t>Tuesday, February 24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Ogden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6:00-7:30pm</a:t>
            </a:r>
          </a:p>
          <a:p>
            <a:endParaRPr lang="en-US" sz="2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34686" y="2339324"/>
            <a:ext cx="2895600" cy="101808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 </a:t>
            </a:r>
            <a:r>
              <a:rPr lang="en-US" sz="2200" b="1" dirty="0" smtClean="0">
                <a:solidFill>
                  <a:srgbClr val="2E75B6"/>
                </a:solidFill>
              </a:rPr>
              <a:t>Wednesday, Feb. 25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Keats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7:30-8:30pm</a:t>
            </a:r>
          </a:p>
          <a:p>
            <a:endParaRPr lang="en-US" sz="2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9811" y="5784811"/>
            <a:ext cx="3962400" cy="12906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</a:t>
            </a:r>
            <a:r>
              <a:rPr lang="en-US" sz="2200" b="1" dirty="0">
                <a:solidFill>
                  <a:srgbClr val="FA9500"/>
                </a:solidFill>
                <a:sym typeface="Wingdings" panose="05000000000000000000" pitchFamily="2" charset="2"/>
              </a:rPr>
              <a:t> </a:t>
            </a:r>
            <a:r>
              <a:rPr lang="en-US" sz="2200" b="1" dirty="0" smtClean="0">
                <a:solidFill>
                  <a:srgbClr val="2E75B6"/>
                </a:solidFill>
              </a:rPr>
              <a:t>Thursday</a:t>
            </a:r>
            <a:r>
              <a:rPr lang="en-US" sz="2200" b="1" dirty="0" smtClean="0">
                <a:solidFill>
                  <a:srgbClr val="2E75B6"/>
                </a:solidFill>
              </a:rPr>
              <a:t>, March 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Leonardville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6:30-8:00pm</a:t>
            </a:r>
          </a:p>
          <a:p>
            <a:endParaRPr lang="en-US" sz="2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719811" y="3464743"/>
            <a:ext cx="3962400" cy="12906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 </a:t>
            </a:r>
            <a:r>
              <a:rPr lang="en-US" sz="2200" b="1" dirty="0" smtClean="0">
                <a:solidFill>
                  <a:srgbClr val="2E75B6"/>
                </a:solidFill>
              </a:rPr>
              <a:t>Monday, Mar.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Randolph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12:00-1:00pm</a:t>
            </a:r>
          </a:p>
          <a:p>
            <a:endParaRPr lang="en-US" sz="22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15512" y="4645152"/>
            <a:ext cx="3962400" cy="12906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</a:t>
            </a:r>
            <a:r>
              <a:rPr lang="en-US" sz="2200" b="1" dirty="0" smtClean="0">
                <a:solidFill>
                  <a:srgbClr val="FA9500"/>
                </a:solidFill>
                <a:sym typeface="Wingdings" panose="05000000000000000000" pitchFamily="2" charset="2"/>
              </a:rPr>
              <a:t> </a:t>
            </a:r>
            <a:r>
              <a:rPr lang="en-US" sz="2200" b="1" dirty="0" smtClean="0">
                <a:solidFill>
                  <a:srgbClr val="2E75B6"/>
                </a:solidFill>
              </a:rPr>
              <a:t>Wednesday, Mar. 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Randolph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7:00-8:00pm</a:t>
            </a:r>
          </a:p>
          <a:p>
            <a:endParaRPr lang="en-US" sz="2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371600" y="1488475"/>
            <a:ext cx="4861155" cy="8492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6CA644"/>
                </a:solidFill>
                <a:sym typeface="Wingdings" panose="05000000000000000000" pitchFamily="2" charset="2"/>
              </a:rPr>
              <a:t> </a:t>
            </a:r>
            <a:r>
              <a:rPr lang="en-US" sz="2200" b="1" dirty="0" smtClean="0">
                <a:solidFill>
                  <a:srgbClr val="2E75B6"/>
                </a:solidFill>
              </a:rPr>
              <a:t>Thursday, January 29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Manhattan – Community Leader Meeting</a:t>
            </a:r>
          </a:p>
          <a:p>
            <a:endParaRPr lang="en-US" sz="22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781800" y="2741318"/>
            <a:ext cx="2582978" cy="11674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2E75B6"/>
                </a:solidFill>
                <a:sym typeface="Wingdings" panose="05000000000000000000" pitchFamily="2" charset="2"/>
              </a:rPr>
              <a:t>TBD</a:t>
            </a:r>
            <a:endParaRPr lang="en-US" sz="2200" b="1" dirty="0">
              <a:solidFill>
                <a:srgbClr val="2E75B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Spanish-speaking</a:t>
            </a:r>
            <a:endParaRPr lang="en-US" sz="22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637222" y="3806729"/>
            <a:ext cx="2582978" cy="2095905"/>
          </a:xfrm>
          <a:prstGeom prst="rect">
            <a:avLst/>
          </a:prstGeom>
          <a:solidFill>
            <a:srgbClr val="FFFFCC"/>
          </a:solidFill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2E75B6"/>
                </a:solidFill>
                <a:sym typeface="Wingdings" panose="05000000000000000000" pitchFamily="2" charset="2"/>
              </a:rPr>
              <a:t>April 9</a:t>
            </a:r>
            <a:endParaRPr lang="en-US" sz="2200" b="1" dirty="0">
              <a:solidFill>
                <a:srgbClr val="2E75B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rgbClr val="6CA644"/>
                </a:solidFill>
              </a:rPr>
              <a:t>First United Methodist Church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6CA644"/>
                </a:solidFill>
              </a:rPr>
              <a:t>Manhattan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3:00-5:00pm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rgbClr val="FA9500"/>
                </a:solidFill>
              </a:rPr>
              <a:t>Next steps – all are welcome!</a:t>
            </a:r>
            <a:endParaRPr lang="en-US" sz="2200" i="1" dirty="0">
              <a:solidFill>
                <a:srgbClr val="FA95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020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.xx.fbcdn.net/hphotos-xap1/t31.0-8/10857093_918732418157841_1267900212897569563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227230" cy="28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content.xx.fbcdn.net/hphotos-xap1/t31.0-8/11050304_918732481491168_2071366384013787747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247494" cy="283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fbcdn-sphotos-d-a.akamaihd.net/hphotos-ak-xfa1/v/t1.0-9/1507069_918732348157848_363573233253739935_n.jpg?oh=b0c3016283c650f9a89a7e83e9d2056a&amp;oe=5585A1E8&amp;__gda__=1438480221_04a998c9bc813afbc571fe2b635dcb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2826371" cy="28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scontent.xx.fbcdn.net/hphotos-xap1/v/t1.0-9/10606305_918732574824492_2135565017074309139_n.jpg?oh=a9af5e963b13dbb27ff00ae6d98e83c5&amp;oe=55BAF86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124200"/>
            <a:ext cx="2826371" cy="28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fbcdn-sphotos-g-a.akamaihd.net/hphotos-ak-xpa1/t31.0-8/10959931_918733021491114_7164768529415583287_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t="603" r="32452" b="-603"/>
          <a:stretch/>
        </p:blipFill>
        <p:spPr bwMode="auto">
          <a:xfrm>
            <a:off x="6248400" y="3141151"/>
            <a:ext cx="2619375" cy="28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106574" y="6248400"/>
            <a:ext cx="3581400" cy="3429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5E9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Randolph, March 4</a:t>
            </a:r>
            <a:endParaRPr lang="en-US" sz="2800" b="1" dirty="0">
              <a:solidFill>
                <a:srgbClr val="5E9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2162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2800" y="685800"/>
            <a:ext cx="58674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Randolph #</a:t>
            </a:r>
            <a:r>
              <a:rPr lang="en-US" dirty="0" smtClean="0"/>
              <a:t>2 Top Voting Results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5939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March 4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602"/>
          <a:stretch/>
        </p:blipFill>
        <p:spPr>
          <a:xfrm>
            <a:off x="584167" y="1790700"/>
            <a:ext cx="8307957" cy="42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2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fbcdn-sphotos-c-a.akamaihd.net/hphotos-ak-xfa1/v/t1.0-9/11042995_919471414750608_8761709086554882644_n.jpg?oh=29771787f691879196251e35f8064314&amp;oe=557FFA46&amp;__gda__=1434659952_003483b52713d2a66bd302deba820e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3836"/>
            <a:ext cx="3581401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content.xx.fbcdn.net/hphotos-xpf1/v/t1.0-9/10403418_919471511417265_2317026084007827075_n.jpg?oh=cf018fcfbcd3c7c893ddb153404ed168&amp;oe=55785F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52876"/>
            <a:ext cx="2819401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fbcdn-sphotos-d-a.akamaihd.net/hphotos-ak-xpf1/v/t1.0-9/11044641_919471514750598_5768294030604300160_n.jpg?oh=1b6d11b6fa1535a954501a30a02818ac&amp;oe=557144BC&amp;__gda__=1434488022_e16fb6512d16985a0546d8abf42c1c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52876"/>
            <a:ext cx="28194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fbcdn-sphotos-g-a.akamaihd.net/hphotos-ak-xpa1/t31.0-8/10648505_919471724750577_8241651303581475671_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/>
          <a:stretch/>
        </p:blipFill>
        <p:spPr bwMode="auto">
          <a:xfrm>
            <a:off x="685799" y="233361"/>
            <a:ext cx="4581525" cy="35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fbcdn-sphotos-g-a.akamaihd.net/hphotos-ak-xfa1/v/t1.0-9/10428140_919471508083932_3169069699926069059_n.jpg?oh=acd67f8f35a3235dd78ab149be37ace2&amp;oe=557C6176&amp;__gda__=1438267456_7964a550d01933de1b315294084fd13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-338" r="12163" b="338"/>
          <a:stretch/>
        </p:blipFill>
        <p:spPr bwMode="auto">
          <a:xfrm>
            <a:off x="685800" y="3952876"/>
            <a:ext cx="23241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40672" y="233361"/>
            <a:ext cx="3581400" cy="3429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C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Leonardville</a:t>
            </a:r>
            <a:r>
              <a:rPr lang="en-US" sz="2400" b="1" dirty="0" smtClean="0">
                <a:solidFill>
                  <a:srgbClr val="FFC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March 5</a:t>
            </a:r>
            <a:endParaRPr lang="en-US" sz="2400" b="1" dirty="0">
              <a:solidFill>
                <a:srgbClr val="FFCF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5981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Leonardville #</a:t>
            </a:r>
            <a:r>
              <a:rPr lang="en-US" dirty="0" smtClean="0"/>
              <a:t>1 Top Voting Results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5939" y="762000"/>
            <a:ext cx="8153400" cy="4953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CA6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accent2"/>
                </a:solidFill>
              </a:rPr>
              <a:t>March 5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953"/>
          <a:stretch/>
        </p:blipFill>
        <p:spPr>
          <a:xfrm>
            <a:off x="838200" y="1610849"/>
            <a:ext cx="7810948" cy="52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58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Relatively small numbers, but active &amp; knowledgeable community members</a:t>
            </a:r>
          </a:p>
          <a:p>
            <a:r>
              <a:rPr lang="en-US" dirty="0" smtClean="0"/>
              <a:t>Population 45 and older generally better represented; limited representation of young families</a:t>
            </a:r>
          </a:p>
          <a:p>
            <a:r>
              <a:rPr lang="en-US" dirty="0" smtClean="0"/>
              <a:t>Rural communities had common themes of wanting to be better connected, have improved access – e.g., transportation, services offered directly in their communities</a:t>
            </a:r>
          </a:p>
          <a:p>
            <a:r>
              <a:rPr lang="en-US" dirty="0" smtClean="0"/>
              <a:t>Differences among Riley County communities; not homogenous</a:t>
            </a:r>
          </a:p>
          <a:p>
            <a:r>
              <a:rPr lang="en-US" dirty="0" smtClean="0"/>
              <a:t>Yet, </a:t>
            </a:r>
            <a:r>
              <a:rPr lang="en-US" i="1" dirty="0" smtClean="0"/>
              <a:t>some</a:t>
            </a:r>
            <a:r>
              <a:rPr lang="en-US" dirty="0" smtClean="0"/>
              <a:t> similar themes for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25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from 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Common themes noticed?</a:t>
            </a:r>
          </a:p>
          <a:p>
            <a:r>
              <a:rPr lang="en-US" sz="3600" dirty="0" smtClean="0"/>
              <a:t>Same or different than what you’d expect?</a:t>
            </a:r>
          </a:p>
          <a:p>
            <a:r>
              <a:rPr lang="en-US" sz="3600" dirty="0" smtClean="0"/>
              <a:t>In </a:t>
            </a:r>
            <a:r>
              <a:rPr lang="en-US" sz="3600" i="1" dirty="0" smtClean="0"/>
              <a:t>your </a:t>
            </a:r>
            <a:r>
              <a:rPr lang="en-US" sz="3600" dirty="0" smtClean="0"/>
              <a:t>opinion, what are the top health needs are that must be addressed in the next 3-5 years?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8207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3493" y="1752600"/>
            <a:ext cx="8153400" cy="5029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008A60"/>
              </a:buClr>
              <a:buSzPct val="60000"/>
              <a:buFont typeface="Wingdings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C0D730"/>
              </a:buClr>
              <a:buSzPct val="70000"/>
              <a:buFont typeface="Wingdings 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FFCF1D"/>
              </a:buClr>
              <a:buSzPct val="75000"/>
              <a:buFont typeface="Wingdings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C0D730"/>
              </a:buClr>
              <a:buSzPct val="7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FFCF1D"/>
              </a:buClr>
              <a:buSzPct val="65000"/>
              <a:buFont typeface="Wingdings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Riley County Community Health Improvement Planning process and meetings: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"/>
              <a:buNone/>
            </a:pPr>
            <a:r>
              <a:rPr lang="en-US" sz="3200" u="sng" dirty="0" smtClean="0">
                <a:solidFill>
                  <a:srgbClr val="6CA644"/>
                </a:solidFill>
              </a:rPr>
              <a:t>datacounts.net/</a:t>
            </a:r>
            <a:r>
              <a:rPr lang="en-US" sz="3200" u="sng" dirty="0" err="1" smtClean="0">
                <a:solidFill>
                  <a:srgbClr val="6CA644"/>
                </a:solidFill>
              </a:rPr>
              <a:t>rcchip</a:t>
            </a:r>
            <a:r>
              <a:rPr lang="en-US" sz="3200" u="sng" dirty="0" smtClean="0">
                <a:solidFill>
                  <a:srgbClr val="6CA644"/>
                </a:solidFill>
              </a:rPr>
              <a:t>/ </a:t>
            </a:r>
          </a:p>
          <a:p>
            <a:r>
              <a:rPr lang="en-US" dirty="0" smtClean="0"/>
              <a:t>Riley County Comprehensive Community Needs Assessment Results: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"/>
              <a:buNone/>
            </a:pPr>
            <a:r>
              <a:rPr lang="en-US" sz="3200" dirty="0" smtClean="0">
                <a:solidFill>
                  <a:srgbClr val="6CA644"/>
                </a:solidFill>
                <a:hlinkClick r:id="rId2"/>
              </a:rPr>
              <a:t>www.rileycountycommunityneedsassessment.org</a:t>
            </a:r>
            <a:endParaRPr lang="en-US" sz="3200" dirty="0" smtClean="0">
              <a:solidFill>
                <a:srgbClr val="6CA644"/>
              </a:solidFill>
            </a:endParaRPr>
          </a:p>
          <a:p>
            <a:r>
              <a:rPr lang="en-US" dirty="0" smtClean="0"/>
              <a:t>Riley County Local Public Health System Assessment Results: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"/>
              <a:buNone/>
            </a:pPr>
            <a:r>
              <a:rPr lang="en-US" sz="3200" u="sng" dirty="0" smtClean="0">
                <a:solidFill>
                  <a:srgbClr val="6CA644"/>
                </a:solidFill>
              </a:rPr>
              <a:t>datacounts.net/</a:t>
            </a:r>
            <a:r>
              <a:rPr lang="en-US" sz="3200" u="sng" dirty="0" err="1" smtClean="0">
                <a:solidFill>
                  <a:srgbClr val="6CA644"/>
                </a:solidFill>
              </a:rPr>
              <a:t>lphsa</a:t>
            </a:r>
            <a:r>
              <a:rPr lang="en-US" sz="3200" u="sng" dirty="0" smtClean="0">
                <a:solidFill>
                  <a:srgbClr val="6CA644"/>
                </a:solidFill>
              </a:rPr>
              <a:t>/ </a:t>
            </a:r>
          </a:p>
          <a:p>
            <a:pPr marL="0" indent="0" algn="ctr">
              <a:buFont typeface="Wingdings"/>
              <a:buNone/>
            </a:pPr>
            <a:endParaRPr lang="en-US" dirty="0">
              <a:solidFill>
                <a:srgbClr val="6CA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Join us April 9</a:t>
            </a:r>
            <a:r>
              <a:rPr lang="en-US" sz="4400" baseline="30000" dirty="0" smtClean="0"/>
              <a:t>th</a:t>
            </a:r>
            <a:endParaRPr lang="en-US" sz="4400" dirty="0"/>
          </a:p>
          <a:p>
            <a:r>
              <a:rPr lang="en-US" sz="4400" dirty="0" smtClean="0"/>
              <a:t>3 – 5 pm</a:t>
            </a:r>
          </a:p>
          <a:p>
            <a:r>
              <a:rPr lang="en-US" sz="4400" dirty="0" smtClean="0"/>
              <a:t>First United Methodist Church</a:t>
            </a:r>
            <a:endParaRPr lang="en-US" sz="4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08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2804" y="2819400"/>
            <a:ext cx="6267796" cy="2910719"/>
          </a:xfrm>
        </p:spPr>
        <p:txBody>
          <a:bodyPr>
            <a:noAutofit/>
          </a:bodyPr>
          <a:lstStyle/>
          <a:p>
            <a:r>
              <a:rPr lang="en-US" sz="5400" cap="small" dirty="0" smtClean="0"/>
              <a:t>Demographic Overview</a:t>
            </a:r>
            <a:br>
              <a:rPr lang="en-US" sz="5400" cap="small" dirty="0" smtClean="0"/>
            </a:br>
            <a:r>
              <a:rPr lang="en-US" sz="5400" cap="small" dirty="0" smtClean="0"/>
              <a:t> </a:t>
            </a:r>
            <a:r>
              <a:rPr lang="en-US" sz="4000" cap="small" dirty="0" smtClean="0"/>
              <a:t>- Population Distribution</a:t>
            </a:r>
            <a:endParaRPr lang="en-US" sz="40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38" r="97188">
                        <a14:foregroundMark x1="66563" y1="31563" x2="97188" y2="50938"/>
                        <a14:foregroundMark x1="63750" y1="31563" x2="66250" y2="30938"/>
                        <a14:foregroundMark x1="90000" y1="43125" x2="94063" y2="44063"/>
                        <a14:foregroundMark x1="91875" y1="43750" x2="91563" y2="43750"/>
                        <a14:foregroundMark x1="17813" y1="42188" x2="32813" y2="31250"/>
                        <a14:foregroundMark x1="33750" y1="31250" x2="43438" y2="33125"/>
                        <a14:foregroundMark x1="79375" y1="77500" x2="89063" y2="55937"/>
                        <a14:foregroundMark x1="2813" y1="53125" x2="7187" y2="50000"/>
                      </a14:backgroundRemoval>
                    </a14:imgEffect>
                  </a14:imgLayer>
                </a14:imgProps>
              </a:ext>
            </a:extLst>
          </a:blip>
          <a:srcRect t="20000" b="12500"/>
          <a:stretch/>
        </p:blipFill>
        <p:spPr>
          <a:xfrm>
            <a:off x="6249683" y="1447800"/>
            <a:ext cx="259644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9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1" y="457200"/>
            <a:ext cx="4899610" cy="5482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3411" y="381000"/>
            <a:ext cx="18288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897123" y="-339331"/>
            <a:ext cx="679766" cy="118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-451167" y="76200"/>
            <a:ext cx="679766" cy="118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-380999" y="4284452"/>
            <a:ext cx="679766" cy="1655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4800601" y="4191000"/>
            <a:ext cx="679766" cy="1655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0800000">
            <a:off x="1752600" y="5867400"/>
            <a:ext cx="679766" cy="9352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10800000">
            <a:off x="3816034" y="5870947"/>
            <a:ext cx="679766" cy="9352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5052211" y="152400"/>
          <a:ext cx="3982245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48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2804" y="2819400"/>
            <a:ext cx="6267796" cy="2910719"/>
          </a:xfrm>
        </p:spPr>
        <p:txBody>
          <a:bodyPr>
            <a:noAutofit/>
          </a:bodyPr>
          <a:lstStyle/>
          <a:p>
            <a:r>
              <a:rPr lang="en-US" sz="5400" cap="small" dirty="0" smtClean="0"/>
              <a:t>Demographic Overview</a:t>
            </a:r>
            <a:br>
              <a:rPr lang="en-US" sz="5400" cap="small" dirty="0" smtClean="0"/>
            </a:br>
            <a:r>
              <a:rPr lang="en-US" sz="5400" cap="small" dirty="0" smtClean="0"/>
              <a:t> </a:t>
            </a:r>
            <a:r>
              <a:rPr lang="en-US" sz="4000" cap="small" dirty="0" smtClean="0"/>
              <a:t>- Population Distribution</a:t>
            </a:r>
            <a:endParaRPr lang="en-US" sz="40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38" r="97188">
                        <a14:foregroundMark x1="66563" y1="31563" x2="97188" y2="50938"/>
                        <a14:foregroundMark x1="63750" y1="31563" x2="66250" y2="30938"/>
                        <a14:foregroundMark x1="90000" y1="43125" x2="94063" y2="44063"/>
                        <a14:foregroundMark x1="91875" y1="43750" x2="91563" y2="43750"/>
                        <a14:foregroundMark x1="17813" y1="42188" x2="32813" y2="31250"/>
                        <a14:foregroundMark x1="33750" y1="31250" x2="43438" y2="33125"/>
                        <a14:foregroundMark x1="79375" y1="77500" x2="89063" y2="55937"/>
                        <a14:foregroundMark x1="2813" y1="53125" x2="7187" y2="50000"/>
                      </a14:backgroundRemoval>
                    </a14:imgEffect>
                  </a14:imgLayer>
                </a14:imgProps>
              </a:ext>
            </a:extLst>
          </a:blip>
          <a:srcRect t="20000" b="12500"/>
          <a:stretch/>
        </p:blipFill>
        <p:spPr>
          <a:xfrm>
            <a:off x="6249683" y="1447800"/>
            <a:ext cx="259644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1" y="457200"/>
            <a:ext cx="4899610" cy="5482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3411" y="381000"/>
            <a:ext cx="18288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897123" y="-339331"/>
            <a:ext cx="679766" cy="118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-451167" y="76200"/>
            <a:ext cx="679766" cy="118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-380999" y="4284452"/>
            <a:ext cx="679766" cy="1655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4800601" y="4191000"/>
            <a:ext cx="679766" cy="1655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0800000">
            <a:off x="1752600" y="5867400"/>
            <a:ext cx="679766" cy="9352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10800000">
            <a:off x="3816034" y="5870947"/>
            <a:ext cx="679766" cy="9352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5052211" y="152400"/>
          <a:ext cx="3982245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1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4">
      <a:dk1>
        <a:sysClr val="windowText" lastClr="000000"/>
      </a:dk1>
      <a:lt1>
        <a:sysClr val="window" lastClr="FFFFFF"/>
      </a:lt1>
      <a:dk2>
        <a:srgbClr val="6CA644"/>
      </a:dk2>
      <a:lt2>
        <a:srgbClr val="E3DED1"/>
      </a:lt2>
      <a:accent1>
        <a:srgbClr val="066243"/>
      </a:accent1>
      <a:accent2>
        <a:srgbClr val="087B54"/>
      </a:accent2>
      <a:accent3>
        <a:srgbClr val="0BB57C"/>
      </a:accent3>
      <a:accent4>
        <a:srgbClr val="6CA644"/>
      </a:accent4>
      <a:accent5>
        <a:srgbClr val="0181CA"/>
      </a:accent5>
      <a:accent6>
        <a:srgbClr val="0989B1"/>
      </a:accent6>
      <a:hlink>
        <a:srgbClr val="6B9F25"/>
      </a:hlink>
      <a:folHlink>
        <a:srgbClr val="BA6906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Custom 4">
      <a:dk1>
        <a:sysClr val="windowText" lastClr="000000"/>
      </a:dk1>
      <a:lt1>
        <a:sysClr val="window" lastClr="FFFFFF"/>
      </a:lt1>
      <a:dk2>
        <a:srgbClr val="6CA644"/>
      </a:dk2>
      <a:lt2>
        <a:srgbClr val="E3DED1"/>
      </a:lt2>
      <a:accent1>
        <a:srgbClr val="066243"/>
      </a:accent1>
      <a:accent2>
        <a:srgbClr val="087B54"/>
      </a:accent2>
      <a:accent3>
        <a:srgbClr val="0BB57C"/>
      </a:accent3>
      <a:accent4>
        <a:srgbClr val="6CA644"/>
      </a:accent4>
      <a:accent5>
        <a:srgbClr val="0181CA"/>
      </a:accent5>
      <a:accent6>
        <a:srgbClr val="0989B1"/>
      </a:accent6>
      <a:hlink>
        <a:srgbClr val="6B9F25"/>
      </a:hlink>
      <a:folHlink>
        <a:srgbClr val="BA6906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9000B0E-F247-42DE-B4C8-953FA55828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Student presentation</Template>
  <TotalTime>0</TotalTime>
  <Words>1757</Words>
  <Application>Microsoft Office PowerPoint</Application>
  <PresentationFormat>On-screen Show (4:3)</PresentationFormat>
  <Paragraphs>404</Paragraphs>
  <Slides>57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ＭＳ Ｐゴシック</vt:lpstr>
      <vt:lpstr>Arial</vt:lpstr>
      <vt:lpstr>Calibri</vt:lpstr>
      <vt:lpstr>Century Gothic</vt:lpstr>
      <vt:lpstr>Georgia</vt:lpstr>
      <vt:lpstr>Times New Roman</vt:lpstr>
      <vt:lpstr>Trebuchet MS</vt:lpstr>
      <vt:lpstr>Tw Cen MT</vt:lpstr>
      <vt:lpstr>Wingdings</vt:lpstr>
      <vt:lpstr>Wingdings 2</vt:lpstr>
      <vt:lpstr>Median</vt:lpstr>
      <vt:lpstr>1_Median</vt:lpstr>
      <vt:lpstr>Riley County Community Health Improvement  Planning Meeting</vt:lpstr>
      <vt:lpstr>Can we Make a Difference in our Community’s Health?</vt:lpstr>
      <vt:lpstr>Aligning Assessments Efforts</vt:lpstr>
      <vt:lpstr>Comprehensive Community Needs Assessment Key Partners</vt:lpstr>
      <vt:lpstr>Community Meetings for Public Input</vt:lpstr>
      <vt:lpstr>Demographic Overview  - Population Distribution</vt:lpstr>
      <vt:lpstr>PowerPoint Presentation</vt:lpstr>
      <vt:lpstr>Demographic Overview  - Population Distribution</vt:lpstr>
      <vt:lpstr>PowerPoint Presentation</vt:lpstr>
      <vt:lpstr>PowerPoint Presentation</vt:lpstr>
      <vt:lpstr>PowerPoint Presentation</vt:lpstr>
      <vt:lpstr>Socioeconomic Overview - Income - Education</vt:lpstr>
      <vt:lpstr>PowerPoint Presentation</vt:lpstr>
      <vt:lpstr>PowerPoint Presentation</vt:lpstr>
      <vt:lpstr>PowerPoint Presentation</vt:lpstr>
      <vt:lpstr>PowerPoint Presentation</vt:lpstr>
      <vt:lpstr>Riley County Comprehensive Community Needs Assessment (CCNA)</vt:lpstr>
      <vt:lpstr>PowerPoint Presentation</vt:lpstr>
      <vt:lpstr>Overview of CCNA Findings</vt:lpstr>
      <vt:lpstr>Quality of Life</vt:lpstr>
      <vt:lpstr>Quality of Life Findings</vt:lpstr>
      <vt:lpstr>Quality of Life: High-Low Game</vt:lpstr>
      <vt:lpstr>Most Important Factors that Contribute to Quality of Life</vt:lpstr>
      <vt:lpstr>Physical Health</vt:lpstr>
      <vt:lpstr>PowerPoint Presentation</vt:lpstr>
      <vt:lpstr>Leading Causes of  Death</vt:lpstr>
      <vt:lpstr>Leading Causes of Death (2009-2013)</vt:lpstr>
      <vt:lpstr>Key Health Indicators</vt:lpstr>
      <vt:lpstr>PowerPoint Presentation</vt:lpstr>
      <vt:lpstr>Local Public Health Systems Assessment</vt:lpstr>
      <vt:lpstr>Local Public Health Systems Assessment (LPHSA)</vt:lpstr>
      <vt:lpstr>Local Public Health System Assessment (LPHSA) Results</vt:lpstr>
      <vt:lpstr>Overall LPHSA Observations</vt:lpstr>
      <vt:lpstr> Facilitated Group Discussion:   In your opinion, what are the top health needs that must be addressed in the next 3-5 years? What will be the most impactful to improve our community’s health?</vt:lpstr>
      <vt:lpstr> Large Group Voting –  Distribute your dots (votes) in any way you choose </vt:lpstr>
      <vt:lpstr>PowerPoint Presentation</vt:lpstr>
      <vt:lpstr>Leaders’ Meeting Top Voting Results</vt:lpstr>
      <vt:lpstr>PowerPoint Presentation</vt:lpstr>
      <vt:lpstr>Manhattan Meeting #1 Top Voting Results</vt:lpstr>
      <vt:lpstr>PowerPoint Presentation</vt:lpstr>
      <vt:lpstr>Manhattan Meeting #2 Top Voting Results</vt:lpstr>
      <vt:lpstr>PowerPoint Presentation</vt:lpstr>
      <vt:lpstr>Riley Top Voting Results</vt:lpstr>
      <vt:lpstr>PowerPoint Presentation</vt:lpstr>
      <vt:lpstr>Ogden Top Voting Results </vt:lpstr>
      <vt:lpstr>PowerPoint Presentation</vt:lpstr>
      <vt:lpstr>Keats Top Voting Results</vt:lpstr>
      <vt:lpstr>PowerPoint Presentation</vt:lpstr>
      <vt:lpstr>Randolph #1 Top Voting Results</vt:lpstr>
      <vt:lpstr>PowerPoint Presentation</vt:lpstr>
      <vt:lpstr>Randolph #2 Top Voting Results</vt:lpstr>
      <vt:lpstr>PowerPoint Presentation</vt:lpstr>
      <vt:lpstr>Leonardville #1 Top Voting Results</vt:lpstr>
      <vt:lpstr>Comments</vt:lpstr>
      <vt:lpstr>Feedback from you?</vt:lpstr>
      <vt:lpstr>Resources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2014-12-16T20:06:11Z</dcterms:created>
  <dcterms:modified xsi:type="dcterms:W3CDTF">2015-03-11T16:25:31Z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TC101671259990</vt:lpwstr>
  </property>
</Properties>
</file>